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8.jpg" ContentType="image/gif"/>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0"/>
  </p:notesMasterIdLst>
  <p:handoutMasterIdLst>
    <p:handoutMasterId r:id="rId31"/>
  </p:handoutMasterIdLst>
  <p:sldIdLst>
    <p:sldId id="256" r:id="rId2"/>
    <p:sldId id="350" r:id="rId3"/>
    <p:sldId id="353" r:id="rId4"/>
    <p:sldId id="351" r:id="rId5"/>
    <p:sldId id="358" r:id="rId6"/>
    <p:sldId id="357" r:id="rId7"/>
    <p:sldId id="336" r:id="rId8"/>
    <p:sldId id="335" r:id="rId9"/>
    <p:sldId id="269" r:id="rId10"/>
    <p:sldId id="270" r:id="rId11"/>
    <p:sldId id="271" r:id="rId12"/>
    <p:sldId id="359" r:id="rId13"/>
    <p:sldId id="272" r:id="rId14"/>
    <p:sldId id="273" r:id="rId15"/>
    <p:sldId id="363" r:id="rId16"/>
    <p:sldId id="338" r:id="rId17"/>
    <p:sldId id="277" r:id="rId18"/>
    <p:sldId id="361" r:id="rId19"/>
    <p:sldId id="354" r:id="rId20"/>
    <p:sldId id="267" r:id="rId21"/>
    <p:sldId id="297" r:id="rId22"/>
    <p:sldId id="355" r:id="rId23"/>
    <p:sldId id="366" r:id="rId24"/>
    <p:sldId id="356" r:id="rId25"/>
    <p:sldId id="365" r:id="rId26"/>
    <p:sldId id="349" r:id="rId27"/>
    <p:sldId id="347" r:id="rId28"/>
    <p:sldId id="293"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7" autoAdjust="0"/>
    <p:restoredTop sz="77266" autoAdjust="0"/>
  </p:normalViewPr>
  <p:slideViewPr>
    <p:cSldViewPr>
      <p:cViewPr varScale="1">
        <p:scale>
          <a:sx n="70" d="100"/>
          <a:sy n="70" d="100"/>
        </p:scale>
        <p:origin x="-20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CHRISTIAN </a:t>
            </a:r>
            <a:r>
              <a:rPr lang="en-US" dirty="0" smtClean="0"/>
              <a:t>VOTER</a:t>
            </a:r>
            <a:r>
              <a:rPr lang="en-US" baseline="0" dirty="0" smtClean="0"/>
              <a:t> TURNOUT RESULTING IN TAKEOVER OF REPUBLICAN PARTY</a:t>
            </a:r>
            <a:endParaRPr lang="en-US" dirty="0"/>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CHRISTIAN VOTERS</c:v>
                </c:pt>
              </c:strCache>
            </c:strRef>
          </c:tx>
          <c:invertIfNegative val="0"/>
          <c:cat>
            <c:strRef>
              <c:f>Sheet1!$A$2:$A$5</c:f>
              <c:strCache>
                <c:ptCount val="4"/>
                <c:pt idx="0">
                  <c:v>1970s</c:v>
                </c:pt>
                <c:pt idx="1">
                  <c:v>1980s</c:v>
                </c:pt>
                <c:pt idx="2">
                  <c:v>1990s</c:v>
                </c:pt>
                <c:pt idx="3">
                  <c:v>2000s</c:v>
                </c:pt>
              </c:strCache>
            </c:strRef>
          </c:cat>
          <c:val>
            <c:numRef>
              <c:f>Sheet1!$B$2:$B$5</c:f>
              <c:numCache>
                <c:formatCode>0%</c:formatCode>
                <c:ptCount val="4"/>
                <c:pt idx="0">
                  <c:v>49</c:v>
                </c:pt>
                <c:pt idx="1">
                  <c:v>60</c:v>
                </c:pt>
                <c:pt idx="2" formatCode="General">
                  <c:v>76</c:v>
                </c:pt>
                <c:pt idx="3" formatCode="General">
                  <c:v>79</c:v>
                </c:pt>
              </c:numCache>
            </c:numRef>
          </c:val>
        </c:ser>
        <c:dLbls>
          <c:showLegendKey val="0"/>
          <c:showVal val="0"/>
          <c:showCatName val="0"/>
          <c:showSerName val="0"/>
          <c:showPercent val="0"/>
          <c:showBubbleSize val="0"/>
        </c:dLbls>
        <c:gapWidth val="150"/>
        <c:shape val="box"/>
        <c:axId val="72296320"/>
        <c:axId val="72297856"/>
        <c:axId val="0"/>
      </c:bar3DChart>
      <c:catAx>
        <c:axId val="72296320"/>
        <c:scaling>
          <c:orientation val="minMax"/>
        </c:scaling>
        <c:delete val="0"/>
        <c:axPos val="b"/>
        <c:numFmt formatCode="General" sourceLinked="1"/>
        <c:majorTickMark val="out"/>
        <c:minorTickMark val="none"/>
        <c:tickLblPos val="nextTo"/>
        <c:crossAx val="72297856"/>
        <c:crosses val="autoZero"/>
        <c:auto val="1"/>
        <c:lblAlgn val="ctr"/>
        <c:lblOffset val="100"/>
        <c:noMultiLvlLbl val="0"/>
      </c:catAx>
      <c:valAx>
        <c:axId val="72297856"/>
        <c:scaling>
          <c:orientation val="minMax"/>
        </c:scaling>
        <c:delete val="0"/>
        <c:axPos val="l"/>
        <c:majorGridlines/>
        <c:numFmt formatCode="General" sourceLinked="0"/>
        <c:majorTickMark val="out"/>
        <c:minorTickMark val="none"/>
        <c:tickLblPos val="nextTo"/>
        <c:crossAx val="722963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lineChart>
        <c:grouping val="standard"/>
        <c:varyColors val="0"/>
        <c:ser>
          <c:idx val="0"/>
          <c:order val="0"/>
          <c:tx>
            <c:strRef>
              <c:f>Sheet1!$B$1</c:f>
              <c:strCache>
                <c:ptCount val="1"/>
                <c:pt idx="0">
                  <c:v>Nones</c:v>
                </c:pt>
              </c:strCache>
            </c:strRef>
          </c:tx>
          <c:spPr>
            <a:ln>
              <a:solidFill>
                <a:srgbClr val="002060"/>
              </a:solidFill>
            </a:ln>
          </c:spPr>
          <c:marker>
            <c:spPr>
              <a:solidFill>
                <a:schemeClr val="accent1">
                  <a:lumMod val="50000"/>
                </a:schemeClr>
              </a:solidFill>
              <a:ln>
                <a:solidFill>
                  <a:srgbClr val="002060"/>
                </a:solidFill>
              </a:ln>
            </c:spPr>
          </c:marker>
          <c:dPt>
            <c:idx val="1"/>
            <c:bubble3D val="0"/>
            <c:spPr>
              <a:ln>
                <a:solidFill>
                  <a:schemeClr val="accent1"/>
                </a:solidFill>
              </a:ln>
            </c:spPr>
          </c:dPt>
          <c:dPt>
            <c:idx val="2"/>
            <c:marker>
              <c:symbol val="diamond"/>
              <c:size val="9"/>
            </c:marker>
            <c:bubble3D val="0"/>
            <c:spPr>
              <a:ln>
                <a:solidFill>
                  <a:schemeClr val="accent1"/>
                </a:solidFill>
              </a:ln>
            </c:spPr>
          </c:dPt>
          <c:dPt>
            <c:idx val="3"/>
            <c:bubble3D val="0"/>
            <c:spPr>
              <a:ln>
                <a:solidFill>
                  <a:schemeClr val="accent1"/>
                </a:solidFill>
              </a:ln>
            </c:spPr>
          </c:dPt>
          <c:dLbls>
            <c:dLbl>
              <c:idx val="0"/>
              <c:layout>
                <c:manualLayout>
                  <c:x val="9.8039215686274508E-3"/>
                  <c:y val="3.6111111111111108E-2"/>
                </c:manualLayout>
              </c:layout>
              <c:showLegendKey val="0"/>
              <c:showVal val="1"/>
              <c:showCatName val="1"/>
              <c:showSerName val="0"/>
              <c:showPercent val="0"/>
              <c:showBubbleSize val="0"/>
            </c:dLbl>
            <c:dLbl>
              <c:idx val="1"/>
              <c:layout>
                <c:manualLayout>
                  <c:x val="-0.18063964226693885"/>
                  <c:y val="-3.0555555555555555E-2"/>
                </c:manualLayout>
              </c:layout>
              <c:showLegendKey val="0"/>
              <c:showVal val="1"/>
              <c:showCatName val="1"/>
              <c:showSerName val="0"/>
              <c:showPercent val="0"/>
              <c:showBubbleSize val="0"/>
            </c:dLbl>
            <c:dLbl>
              <c:idx val="2"/>
              <c:layout>
                <c:manualLayout>
                  <c:x val="-0.10967211403101361"/>
                  <c:y val="-2.7779965004374454E-3"/>
                </c:manualLayout>
              </c:layout>
              <c:showLegendKey val="0"/>
              <c:showVal val="1"/>
              <c:showCatName val="1"/>
              <c:showSerName val="0"/>
              <c:showPercent val="0"/>
              <c:showBubbleSize val="0"/>
            </c:dLbl>
            <c:dLbl>
              <c:idx val="3"/>
              <c:layout>
                <c:manualLayout>
                  <c:x val="-1.1437908496731906E-2"/>
                  <c:y val="-4.7222222222222221E-2"/>
                </c:manualLayout>
              </c:layout>
              <c:tx>
                <c:rich>
                  <a:bodyPr/>
                  <a:lstStyle/>
                  <a:p>
                    <a:r>
                      <a:rPr lang="en-US" dirty="0" smtClean="0"/>
                      <a:t>2012, 20%</a:t>
                    </a:r>
                    <a:endParaRPr lang="en-US" dirty="0"/>
                  </a:p>
                </c:rich>
              </c:tx>
              <c:showLegendKey val="0"/>
              <c:showVal val="1"/>
              <c:showCatName val="1"/>
              <c:showSerName val="0"/>
              <c:showPercent val="0"/>
              <c:showBubbleSize val="0"/>
            </c:dLbl>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mpd="sng">
                <a:solidFill>
                  <a:schemeClr val="tx1">
                    <a:tint val="75000"/>
                    <a:shade val="60000"/>
                    <a:satMod val="110000"/>
                  </a:schemeClr>
                </a:solidFill>
              </a:ln>
              <a:effectLst/>
              <a:scene3d>
                <a:camera prst="orthographicFront"/>
                <a:lightRig rig="threePt" dir="t"/>
              </a:scene3d>
              <a:sp3d>
                <a:bevelT/>
              </a:sp3d>
            </c:spPr>
            <c:showLegendKey val="0"/>
            <c:showVal val="1"/>
            <c:showCatName val="1"/>
            <c:showSerName val="0"/>
            <c:showPercent val="0"/>
            <c:showBubbleSize val="0"/>
            <c:showLeaderLines val="0"/>
          </c:dLbls>
          <c:trendline>
            <c:spPr>
              <a:ln w="47625"/>
            </c:spPr>
            <c:trendlineType val="power"/>
            <c:dispRSqr val="0"/>
            <c:dispEq val="0"/>
          </c:trendline>
          <c:cat>
            <c:numRef>
              <c:f>Sheet1!$A$2:$A$5</c:f>
              <c:numCache>
                <c:formatCode>General</c:formatCode>
                <c:ptCount val="4"/>
                <c:pt idx="0">
                  <c:v>1990</c:v>
                </c:pt>
                <c:pt idx="1">
                  <c:v>2008</c:v>
                </c:pt>
                <c:pt idx="2">
                  <c:v>2010</c:v>
                </c:pt>
                <c:pt idx="3">
                  <c:v>2011</c:v>
                </c:pt>
              </c:numCache>
            </c:numRef>
          </c:cat>
          <c:val>
            <c:numRef>
              <c:f>Sheet1!$B$2:$B$5</c:f>
              <c:numCache>
                <c:formatCode>0%</c:formatCode>
                <c:ptCount val="4"/>
                <c:pt idx="0">
                  <c:v>0.06</c:v>
                </c:pt>
                <c:pt idx="1">
                  <c:v>0.15</c:v>
                </c:pt>
                <c:pt idx="2">
                  <c:v>0.18</c:v>
                </c:pt>
                <c:pt idx="3">
                  <c:v>0.19</c:v>
                </c:pt>
              </c:numCache>
            </c:numRef>
          </c:val>
          <c:smooth val="0"/>
        </c:ser>
        <c:dLbls>
          <c:showLegendKey val="0"/>
          <c:showVal val="1"/>
          <c:showCatName val="0"/>
          <c:showSerName val="0"/>
          <c:showPercent val="0"/>
          <c:showBubbleSize val="0"/>
        </c:dLbls>
        <c:marker val="1"/>
        <c:smooth val="0"/>
        <c:axId val="73626752"/>
        <c:axId val="73628288"/>
      </c:lineChart>
      <c:dateAx>
        <c:axId val="73626752"/>
        <c:scaling>
          <c:orientation val="minMax"/>
          <c:max val="2011"/>
          <c:min val="1990"/>
        </c:scaling>
        <c:delete val="0"/>
        <c:axPos val="b"/>
        <c:numFmt formatCode="General" sourceLinked="0"/>
        <c:majorTickMark val="out"/>
        <c:minorTickMark val="none"/>
        <c:tickLblPos val="nextTo"/>
        <c:crossAx val="73628288"/>
        <c:crosses val="autoZero"/>
        <c:auto val="0"/>
        <c:lblOffset val="100"/>
        <c:baseTimeUnit val="days"/>
        <c:majorUnit val="2"/>
        <c:majorTimeUnit val="days"/>
      </c:dateAx>
      <c:valAx>
        <c:axId val="73628288"/>
        <c:scaling>
          <c:orientation val="minMax"/>
        </c:scaling>
        <c:delete val="0"/>
        <c:axPos val="l"/>
        <c:majorGridlines>
          <c:spPr>
            <a:ln w="3175">
              <a:solidFill>
                <a:schemeClr val="tx1">
                  <a:tint val="75000"/>
                  <a:shade val="60000"/>
                  <a:satMod val="110000"/>
                </a:schemeClr>
              </a:solidFill>
              <a:prstDash val="sysDot"/>
            </a:ln>
          </c:spPr>
        </c:majorGridlines>
        <c:numFmt formatCode="0%" sourceLinked="1"/>
        <c:majorTickMark val="none"/>
        <c:minorTickMark val="none"/>
        <c:tickLblPos val="nextTo"/>
        <c:crossAx val="73626752"/>
        <c:crosses val="autoZero"/>
        <c:crossBetween val="between"/>
      </c:valAx>
      <c:spPr>
        <a:ln w="12700"/>
        <a:effectLst>
          <a:innerShdw blurRad="63500" dist="50800" dir="13500000">
            <a:prstClr val="black">
              <a:alpha val="50000"/>
            </a:prstClr>
          </a:innerShdw>
        </a:effectLst>
      </c:spPr>
    </c:plotArea>
    <c:plotVisOnly val="1"/>
    <c:dispBlanksAs val="gap"/>
    <c:showDLblsOverMax val="0"/>
  </c:chart>
  <c:spPr>
    <a:noFill/>
    <a:ln w="57150">
      <a:solidFill>
        <a:schemeClr val="tx2"/>
      </a:solidFill>
    </a:ln>
    <a:effectLst>
      <a:outerShdw blurRad="63500" sx="102000" sy="102000" algn="ctr" rotWithShape="0">
        <a:prstClr val="black">
          <a:alpha val="40000"/>
        </a:prstClr>
      </a:outerShdw>
    </a:effectLst>
    <a:scene3d>
      <a:camera prst="orthographicFront"/>
      <a:lightRig rig="threePt" dir="t"/>
    </a:scene3d>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8"/>
          <c:cat>
            <c:strRef>
              <c:f>Sheet1!$A$2:$A$5</c:f>
              <c:strCache>
                <c:ptCount val="4"/>
                <c:pt idx="0">
                  <c:v>Yes, they should (40%)</c:v>
                </c:pt>
                <c:pt idx="1">
                  <c:v>No, they should not (55%)</c:v>
                </c:pt>
                <c:pt idx="2">
                  <c:v>It depends (4%)</c:v>
                </c:pt>
                <c:pt idx="3">
                  <c:v>No opinion (2%)</c:v>
                </c:pt>
              </c:strCache>
            </c:strRef>
          </c:cat>
          <c:val>
            <c:numRef>
              <c:f>Sheet1!$B$2:$B$5</c:f>
              <c:numCache>
                <c:formatCode>General</c:formatCode>
                <c:ptCount val="4"/>
                <c:pt idx="0">
                  <c:v>40</c:v>
                </c:pt>
                <c:pt idx="1">
                  <c:v>55</c:v>
                </c:pt>
                <c:pt idx="2">
                  <c:v>4</c:v>
                </c:pt>
                <c:pt idx="3">
                  <c:v>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Endorsing Organizations</c:v>
                </c:pt>
              </c:strCache>
            </c:strRef>
          </c:tx>
          <c:invertIfNegative val="0"/>
          <c:dLbls>
            <c:dLbl>
              <c:idx val="2"/>
              <c:tx>
                <c:rich>
                  <a:bodyPr/>
                  <a:lstStyle/>
                  <a:p>
                    <a:r>
                      <a:rPr lang="en-US" smtClean="0"/>
                      <a:t>115</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Sheet1!$A$2:$A$3</c:f>
              <c:numCache>
                <c:formatCode>mmm\-yy</c:formatCode>
                <c:ptCount val="2"/>
                <c:pt idx="0">
                  <c:v>41030</c:v>
                </c:pt>
                <c:pt idx="1">
                  <c:v>41346</c:v>
                </c:pt>
              </c:numCache>
            </c:numRef>
          </c:cat>
          <c:val>
            <c:numRef>
              <c:f>Sheet1!$B$2:$B$3</c:f>
              <c:numCache>
                <c:formatCode>General</c:formatCode>
                <c:ptCount val="2"/>
                <c:pt idx="0">
                  <c:v>34</c:v>
                </c:pt>
                <c:pt idx="1">
                  <c:v>115</c:v>
                </c:pt>
              </c:numCache>
            </c:numRef>
          </c:val>
        </c:ser>
        <c:dLbls>
          <c:dLblPos val="outEnd"/>
          <c:showLegendKey val="0"/>
          <c:showVal val="1"/>
          <c:showCatName val="0"/>
          <c:showSerName val="0"/>
          <c:showPercent val="0"/>
          <c:showBubbleSize val="0"/>
        </c:dLbls>
        <c:gapWidth val="150"/>
        <c:axId val="79624448"/>
        <c:axId val="81204352"/>
      </c:barChart>
      <c:dateAx>
        <c:axId val="79624448"/>
        <c:scaling>
          <c:orientation val="minMax"/>
        </c:scaling>
        <c:delete val="0"/>
        <c:axPos val="b"/>
        <c:numFmt formatCode="mmm\-yy" sourceLinked="1"/>
        <c:majorTickMark val="out"/>
        <c:minorTickMark val="none"/>
        <c:tickLblPos val="nextTo"/>
        <c:crossAx val="81204352"/>
        <c:crosses val="autoZero"/>
        <c:auto val="1"/>
        <c:lblOffset val="100"/>
        <c:baseTimeUnit val="months"/>
      </c:dateAx>
      <c:valAx>
        <c:axId val="81204352"/>
        <c:scaling>
          <c:orientation val="minMax"/>
        </c:scaling>
        <c:delete val="0"/>
        <c:axPos val="l"/>
        <c:majorGridlines/>
        <c:numFmt formatCode="General" sourceLinked="1"/>
        <c:majorTickMark val="out"/>
        <c:minorTickMark val="none"/>
        <c:tickLblPos val="nextTo"/>
        <c:crossAx val="79624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7/11-4/12</c:v>
                </c:pt>
              </c:strCache>
            </c:strRef>
          </c:tx>
          <c:invertIfNegative val="0"/>
          <c:cat>
            <c:strRef>
              <c:f>Sheet1!$A$2</c:f>
              <c:strCache>
                <c:ptCount val="1"/>
                <c:pt idx="0">
                  <c:v>Media Mentions </c:v>
                </c:pt>
              </c:strCache>
            </c:strRef>
          </c:cat>
          <c:val>
            <c:numRef>
              <c:f>Sheet1!$B$2</c:f>
              <c:numCache>
                <c:formatCode>General</c:formatCode>
                <c:ptCount val="1"/>
                <c:pt idx="0">
                  <c:v>67</c:v>
                </c:pt>
              </c:numCache>
            </c:numRef>
          </c:val>
        </c:ser>
        <c:ser>
          <c:idx val="1"/>
          <c:order val="1"/>
          <c:tx>
            <c:strRef>
              <c:f>Sheet1!$C$1</c:f>
              <c:strCache>
                <c:ptCount val="1"/>
                <c:pt idx="0">
                  <c:v>5/12-3/13</c:v>
                </c:pt>
              </c:strCache>
            </c:strRef>
          </c:tx>
          <c:invertIfNegative val="0"/>
          <c:cat>
            <c:strRef>
              <c:f>Sheet1!$A$2</c:f>
              <c:strCache>
                <c:ptCount val="1"/>
                <c:pt idx="0">
                  <c:v>Media Mentions </c:v>
                </c:pt>
              </c:strCache>
            </c:strRef>
          </c:cat>
          <c:val>
            <c:numRef>
              <c:f>Sheet1!$C$2</c:f>
              <c:numCache>
                <c:formatCode>General</c:formatCode>
                <c:ptCount val="1"/>
                <c:pt idx="0">
                  <c:v>267</c:v>
                </c:pt>
              </c:numCache>
            </c:numRef>
          </c:val>
        </c:ser>
        <c:dLbls>
          <c:showLegendKey val="0"/>
          <c:showVal val="0"/>
          <c:showCatName val="0"/>
          <c:showSerName val="0"/>
          <c:showPercent val="0"/>
          <c:showBubbleSize val="0"/>
        </c:dLbls>
        <c:gapWidth val="150"/>
        <c:axId val="81230848"/>
        <c:axId val="81261312"/>
      </c:barChart>
      <c:catAx>
        <c:axId val="81230848"/>
        <c:scaling>
          <c:orientation val="minMax"/>
        </c:scaling>
        <c:delete val="0"/>
        <c:axPos val="b"/>
        <c:majorTickMark val="out"/>
        <c:minorTickMark val="none"/>
        <c:tickLblPos val="nextTo"/>
        <c:txPr>
          <a:bodyPr/>
          <a:lstStyle/>
          <a:p>
            <a:pPr>
              <a:defRPr sz="1800" baseline="0"/>
            </a:pPr>
            <a:endParaRPr lang="en-US"/>
          </a:p>
        </c:txPr>
        <c:crossAx val="81261312"/>
        <c:crosses val="autoZero"/>
        <c:auto val="1"/>
        <c:lblAlgn val="ctr"/>
        <c:lblOffset val="100"/>
        <c:noMultiLvlLbl val="0"/>
      </c:catAx>
      <c:valAx>
        <c:axId val="81261312"/>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81230848"/>
        <c:crosses val="autoZero"/>
        <c:crossBetween val="between"/>
      </c:valAx>
    </c:plotArea>
    <c:legend>
      <c:legendPos val="t"/>
      <c:layout/>
      <c:overlay val="0"/>
      <c:txPr>
        <a:bodyPr/>
        <a:lstStyle/>
        <a:p>
          <a:pPr>
            <a:defRPr sz="24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7/11-4/12</c:v>
                </c:pt>
              </c:strCache>
            </c:strRef>
          </c:tx>
          <c:invertIfNegative val="0"/>
          <c:cat>
            <c:strRef>
              <c:f>Sheet1!$A$2:$A$3</c:f>
              <c:strCache>
                <c:ptCount val="2"/>
                <c:pt idx="0">
                  <c:v>Hill Meetings</c:v>
                </c:pt>
                <c:pt idx="1">
                  <c:v>Speeches and Tabling</c:v>
                </c:pt>
              </c:strCache>
            </c:strRef>
          </c:cat>
          <c:val>
            <c:numRef>
              <c:f>Sheet1!$B$2:$B$3</c:f>
              <c:numCache>
                <c:formatCode>General</c:formatCode>
                <c:ptCount val="2"/>
                <c:pt idx="0">
                  <c:v>2</c:v>
                </c:pt>
                <c:pt idx="1">
                  <c:v>5</c:v>
                </c:pt>
              </c:numCache>
            </c:numRef>
          </c:val>
        </c:ser>
        <c:ser>
          <c:idx val="1"/>
          <c:order val="1"/>
          <c:tx>
            <c:strRef>
              <c:f>Sheet1!$C$1</c:f>
              <c:strCache>
                <c:ptCount val="1"/>
                <c:pt idx="0">
                  <c:v>5/12-3/13</c:v>
                </c:pt>
              </c:strCache>
            </c:strRef>
          </c:tx>
          <c:invertIfNegative val="0"/>
          <c:cat>
            <c:strRef>
              <c:f>Sheet1!$A$2:$A$3</c:f>
              <c:strCache>
                <c:ptCount val="2"/>
                <c:pt idx="0">
                  <c:v>Hill Meetings</c:v>
                </c:pt>
                <c:pt idx="1">
                  <c:v>Speeches and Tabling</c:v>
                </c:pt>
              </c:strCache>
            </c:strRef>
          </c:cat>
          <c:val>
            <c:numRef>
              <c:f>Sheet1!$C$2:$C$3</c:f>
              <c:numCache>
                <c:formatCode>General</c:formatCode>
                <c:ptCount val="2"/>
                <c:pt idx="0">
                  <c:v>35</c:v>
                </c:pt>
                <c:pt idx="1">
                  <c:v>20</c:v>
                </c:pt>
              </c:numCache>
            </c:numRef>
          </c:val>
        </c:ser>
        <c:dLbls>
          <c:showLegendKey val="0"/>
          <c:showVal val="0"/>
          <c:showCatName val="0"/>
          <c:showSerName val="0"/>
          <c:showPercent val="0"/>
          <c:showBubbleSize val="0"/>
        </c:dLbls>
        <c:gapWidth val="150"/>
        <c:axId val="81351808"/>
        <c:axId val="81353344"/>
      </c:barChart>
      <c:catAx>
        <c:axId val="81351808"/>
        <c:scaling>
          <c:orientation val="minMax"/>
        </c:scaling>
        <c:delete val="0"/>
        <c:axPos val="b"/>
        <c:majorTickMark val="out"/>
        <c:minorTickMark val="none"/>
        <c:tickLblPos val="nextTo"/>
        <c:crossAx val="81353344"/>
        <c:crosses val="autoZero"/>
        <c:auto val="1"/>
        <c:lblAlgn val="ctr"/>
        <c:lblOffset val="100"/>
        <c:noMultiLvlLbl val="0"/>
      </c:catAx>
      <c:valAx>
        <c:axId val="81353344"/>
        <c:scaling>
          <c:orientation val="minMax"/>
        </c:scaling>
        <c:delete val="0"/>
        <c:axPos val="l"/>
        <c:majorGridlines/>
        <c:numFmt formatCode="General" sourceLinked="1"/>
        <c:majorTickMark val="out"/>
        <c:minorTickMark val="none"/>
        <c:tickLblPos val="nextTo"/>
        <c:crossAx val="81351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CA2E7-0F73-4B3E-A16F-634ABBA71C18}" type="doc">
      <dgm:prSet loTypeId="urn:microsoft.com/office/officeart/2005/8/layout/default" loCatId="list" qsTypeId="urn:microsoft.com/office/officeart/2005/8/quickstyle/3d9" qsCatId="3D" csTypeId="urn:microsoft.com/office/officeart/2005/8/colors/accent0_3" csCatId="mainScheme" phldr="1"/>
      <dgm:spPr/>
      <dgm:t>
        <a:bodyPr/>
        <a:lstStyle/>
        <a:p>
          <a:endParaRPr lang="en-US"/>
        </a:p>
      </dgm:t>
    </dgm:pt>
    <dgm:pt modelId="{83E955AD-7138-417E-B0AD-2F517AEECBA3}">
      <dgm:prSet phldrT="[Text]"/>
      <dgm:spPr>
        <a:solidFill>
          <a:schemeClr val="accent4">
            <a:lumMod val="75000"/>
          </a:schemeClr>
        </a:solidFill>
      </dgm:spPr>
      <dgm:t>
        <a:bodyPr/>
        <a:lstStyle/>
        <a:p>
          <a:r>
            <a:rPr lang="en-US" dirty="0" smtClean="0"/>
            <a:t>Health &amp; Safety</a:t>
          </a:r>
          <a:endParaRPr lang="en-US" dirty="0"/>
        </a:p>
      </dgm:t>
    </dgm:pt>
    <dgm:pt modelId="{5DFFFA0A-253D-480D-A2C3-BCFEB582F09B}" type="parTrans" cxnId="{1AFE988B-3916-4A92-9FF6-434DEA6DD125}">
      <dgm:prSet/>
      <dgm:spPr/>
      <dgm:t>
        <a:bodyPr/>
        <a:lstStyle/>
        <a:p>
          <a:endParaRPr lang="en-US"/>
        </a:p>
      </dgm:t>
    </dgm:pt>
    <dgm:pt modelId="{A2087EB9-7B36-4459-BF1F-68F23D434510}" type="sibTrans" cxnId="{1AFE988B-3916-4A92-9FF6-434DEA6DD125}">
      <dgm:prSet/>
      <dgm:spPr/>
      <dgm:t>
        <a:bodyPr/>
        <a:lstStyle/>
        <a:p>
          <a:endParaRPr lang="en-US"/>
        </a:p>
      </dgm:t>
    </dgm:pt>
    <dgm:pt modelId="{DFB271F0-EE26-4933-84E8-58BA7EB60E03}">
      <dgm:prSet phldrT="[Text]"/>
      <dgm:spPr>
        <a:solidFill>
          <a:schemeClr val="accent4">
            <a:lumMod val="75000"/>
          </a:schemeClr>
        </a:solidFill>
      </dgm:spPr>
      <dgm:t>
        <a:bodyPr/>
        <a:lstStyle/>
        <a:p>
          <a:r>
            <a:rPr lang="en-US" dirty="0" smtClean="0"/>
            <a:t>Education</a:t>
          </a:r>
          <a:endParaRPr lang="en-US" dirty="0"/>
        </a:p>
      </dgm:t>
    </dgm:pt>
    <dgm:pt modelId="{31D5B08D-5A20-4730-B290-E568A79A8323}" type="parTrans" cxnId="{FC568813-85B0-4360-9A60-5B2BC54E9FA8}">
      <dgm:prSet/>
      <dgm:spPr/>
      <dgm:t>
        <a:bodyPr/>
        <a:lstStyle/>
        <a:p>
          <a:endParaRPr lang="en-US"/>
        </a:p>
      </dgm:t>
    </dgm:pt>
    <dgm:pt modelId="{5FB650AE-69FB-481C-91BF-1D958D126953}" type="sibTrans" cxnId="{FC568813-85B0-4360-9A60-5B2BC54E9FA8}">
      <dgm:prSet/>
      <dgm:spPr/>
      <dgm:t>
        <a:bodyPr/>
        <a:lstStyle/>
        <a:p>
          <a:endParaRPr lang="en-US"/>
        </a:p>
      </dgm:t>
    </dgm:pt>
    <dgm:pt modelId="{0B73A780-28B3-4C46-9D46-D4AB0322ED5C}">
      <dgm:prSet phldrT="[Text]"/>
      <dgm:spPr>
        <a:solidFill>
          <a:schemeClr val="accent4">
            <a:lumMod val="75000"/>
          </a:schemeClr>
        </a:solidFill>
      </dgm:spPr>
      <dgm:t>
        <a:bodyPr/>
        <a:lstStyle/>
        <a:p>
          <a:r>
            <a:rPr lang="en-US" dirty="0" smtClean="0"/>
            <a:t>Tax Policy</a:t>
          </a:r>
          <a:endParaRPr lang="en-US" dirty="0"/>
        </a:p>
      </dgm:t>
    </dgm:pt>
    <dgm:pt modelId="{4992EDA1-BF51-417C-94D7-F859BBA41A05}" type="parTrans" cxnId="{E25103B2-79C4-4265-8595-21FC3AA47534}">
      <dgm:prSet/>
      <dgm:spPr/>
      <dgm:t>
        <a:bodyPr/>
        <a:lstStyle/>
        <a:p>
          <a:endParaRPr lang="en-US"/>
        </a:p>
      </dgm:t>
    </dgm:pt>
    <dgm:pt modelId="{38CAEABE-67F8-4649-A69D-EB7D3B19A8F6}" type="sibTrans" cxnId="{E25103B2-79C4-4265-8595-21FC3AA47534}">
      <dgm:prSet/>
      <dgm:spPr/>
      <dgm:t>
        <a:bodyPr/>
        <a:lstStyle/>
        <a:p>
          <a:endParaRPr lang="en-US"/>
        </a:p>
      </dgm:t>
    </dgm:pt>
    <dgm:pt modelId="{3C516B68-923F-4F2C-81C7-AE8DA9576E95}">
      <dgm:prSet phldrT="[Text]"/>
      <dgm:spPr>
        <a:solidFill>
          <a:schemeClr val="accent4">
            <a:lumMod val="75000"/>
          </a:schemeClr>
        </a:solidFill>
      </dgm:spPr>
      <dgm:t>
        <a:bodyPr/>
        <a:lstStyle/>
        <a:p>
          <a:r>
            <a:rPr lang="en-US" dirty="0" smtClean="0"/>
            <a:t>Discrimination</a:t>
          </a:r>
          <a:endParaRPr lang="en-US" dirty="0"/>
        </a:p>
      </dgm:t>
    </dgm:pt>
    <dgm:pt modelId="{621BE22E-79A5-433D-B119-E42F3DCF04AD}" type="parTrans" cxnId="{52D758BA-0D1F-4055-9FDD-BC70EA48CA83}">
      <dgm:prSet/>
      <dgm:spPr/>
      <dgm:t>
        <a:bodyPr/>
        <a:lstStyle/>
        <a:p>
          <a:endParaRPr lang="en-US"/>
        </a:p>
      </dgm:t>
    </dgm:pt>
    <dgm:pt modelId="{D8BB4DC8-65B9-4C06-814F-69D766F07E53}" type="sibTrans" cxnId="{52D758BA-0D1F-4055-9FDD-BC70EA48CA83}">
      <dgm:prSet/>
      <dgm:spPr/>
      <dgm:t>
        <a:bodyPr/>
        <a:lstStyle/>
        <a:p>
          <a:endParaRPr lang="en-US"/>
        </a:p>
      </dgm:t>
    </dgm:pt>
    <dgm:pt modelId="{906D5286-F98E-44BC-91F2-78C5673E79A7}">
      <dgm:prSet phldrT="[Text]"/>
      <dgm:spPr>
        <a:solidFill>
          <a:schemeClr val="accent4">
            <a:lumMod val="75000"/>
          </a:schemeClr>
        </a:solidFill>
      </dgm:spPr>
      <dgm:t>
        <a:bodyPr/>
        <a:lstStyle/>
        <a:p>
          <a:r>
            <a:rPr lang="en-US" dirty="0" smtClean="0"/>
            <a:t>Government Actions</a:t>
          </a:r>
          <a:endParaRPr lang="en-US" dirty="0"/>
        </a:p>
      </dgm:t>
    </dgm:pt>
    <dgm:pt modelId="{E2205410-2015-459A-92FD-3B54529B4129}" type="parTrans" cxnId="{6A800546-A723-488C-B4C4-124D3125B435}">
      <dgm:prSet/>
      <dgm:spPr/>
      <dgm:t>
        <a:bodyPr/>
        <a:lstStyle/>
        <a:p>
          <a:endParaRPr lang="en-US"/>
        </a:p>
      </dgm:t>
    </dgm:pt>
    <dgm:pt modelId="{548B98A9-DB77-4DC7-8F6C-35E26374097A}" type="sibTrans" cxnId="{6A800546-A723-488C-B4C4-124D3125B435}">
      <dgm:prSet/>
      <dgm:spPr/>
      <dgm:t>
        <a:bodyPr/>
        <a:lstStyle/>
        <a:p>
          <a:endParaRPr lang="en-US"/>
        </a:p>
      </dgm:t>
    </dgm:pt>
    <dgm:pt modelId="{634D8898-1E19-4D3E-9E72-E55927201E38}">
      <dgm:prSet phldrT="[Text]"/>
      <dgm:spPr>
        <a:solidFill>
          <a:schemeClr val="accent4">
            <a:lumMod val="75000"/>
          </a:schemeClr>
        </a:solidFill>
      </dgm:spPr>
      <dgm:t>
        <a:bodyPr/>
        <a:lstStyle/>
        <a:p>
          <a:r>
            <a:rPr lang="en-US" dirty="0" smtClean="0"/>
            <a:t>Military</a:t>
          </a:r>
          <a:endParaRPr lang="en-US" dirty="0"/>
        </a:p>
      </dgm:t>
    </dgm:pt>
    <dgm:pt modelId="{C6B8216C-1C03-4F10-9C10-3B2A36D6AF8D}" type="parTrans" cxnId="{9C778D00-A60C-4997-8521-DAF2D128E9A5}">
      <dgm:prSet/>
      <dgm:spPr/>
      <dgm:t>
        <a:bodyPr/>
        <a:lstStyle/>
        <a:p>
          <a:endParaRPr lang="en-US"/>
        </a:p>
      </dgm:t>
    </dgm:pt>
    <dgm:pt modelId="{886D60B6-261F-4F7D-8744-4401B5C35484}" type="sibTrans" cxnId="{9C778D00-A60C-4997-8521-DAF2D128E9A5}">
      <dgm:prSet/>
      <dgm:spPr/>
      <dgm:t>
        <a:bodyPr/>
        <a:lstStyle/>
        <a:p>
          <a:endParaRPr lang="en-US"/>
        </a:p>
      </dgm:t>
    </dgm:pt>
    <dgm:pt modelId="{FE195EFD-6735-4E12-A4A2-FA7F6DBE23CA}" type="pres">
      <dgm:prSet presAssocID="{026CA2E7-0F73-4B3E-A16F-634ABBA71C18}" presName="diagram" presStyleCnt="0">
        <dgm:presLayoutVars>
          <dgm:dir/>
          <dgm:resizeHandles val="exact"/>
        </dgm:presLayoutVars>
      </dgm:prSet>
      <dgm:spPr/>
      <dgm:t>
        <a:bodyPr/>
        <a:lstStyle/>
        <a:p>
          <a:endParaRPr lang="en-US"/>
        </a:p>
      </dgm:t>
    </dgm:pt>
    <dgm:pt modelId="{4E6A3423-DB22-4DF2-8F90-F37A09711948}" type="pres">
      <dgm:prSet presAssocID="{83E955AD-7138-417E-B0AD-2F517AEECBA3}" presName="node" presStyleLbl="node1" presStyleIdx="0" presStyleCnt="6">
        <dgm:presLayoutVars>
          <dgm:bulletEnabled val="1"/>
        </dgm:presLayoutVars>
      </dgm:prSet>
      <dgm:spPr/>
      <dgm:t>
        <a:bodyPr/>
        <a:lstStyle/>
        <a:p>
          <a:endParaRPr lang="en-US"/>
        </a:p>
      </dgm:t>
    </dgm:pt>
    <dgm:pt modelId="{E946D7AD-2A53-4294-BE3A-E8E8151457D2}" type="pres">
      <dgm:prSet presAssocID="{A2087EB9-7B36-4459-BF1F-68F23D434510}" presName="sibTrans" presStyleCnt="0"/>
      <dgm:spPr/>
    </dgm:pt>
    <dgm:pt modelId="{33E615F7-57D2-498E-852B-6D53067F8858}" type="pres">
      <dgm:prSet presAssocID="{DFB271F0-EE26-4933-84E8-58BA7EB60E03}" presName="node" presStyleLbl="node1" presStyleIdx="1" presStyleCnt="6">
        <dgm:presLayoutVars>
          <dgm:bulletEnabled val="1"/>
        </dgm:presLayoutVars>
      </dgm:prSet>
      <dgm:spPr/>
      <dgm:t>
        <a:bodyPr/>
        <a:lstStyle/>
        <a:p>
          <a:endParaRPr lang="en-US"/>
        </a:p>
      </dgm:t>
    </dgm:pt>
    <dgm:pt modelId="{8F5038F6-B57C-4BC0-96EB-B96E7F5A8D15}" type="pres">
      <dgm:prSet presAssocID="{5FB650AE-69FB-481C-91BF-1D958D126953}" presName="sibTrans" presStyleCnt="0"/>
      <dgm:spPr/>
    </dgm:pt>
    <dgm:pt modelId="{79DDD9A7-F366-473B-B76A-CFFF75EE5713}" type="pres">
      <dgm:prSet presAssocID="{0B73A780-28B3-4C46-9D46-D4AB0322ED5C}" presName="node" presStyleLbl="node1" presStyleIdx="2" presStyleCnt="6">
        <dgm:presLayoutVars>
          <dgm:bulletEnabled val="1"/>
        </dgm:presLayoutVars>
      </dgm:prSet>
      <dgm:spPr/>
      <dgm:t>
        <a:bodyPr/>
        <a:lstStyle/>
        <a:p>
          <a:endParaRPr lang="en-US"/>
        </a:p>
      </dgm:t>
    </dgm:pt>
    <dgm:pt modelId="{DDB57CE1-D456-49A7-AF43-97911611C080}" type="pres">
      <dgm:prSet presAssocID="{38CAEABE-67F8-4649-A69D-EB7D3B19A8F6}" presName="sibTrans" presStyleCnt="0"/>
      <dgm:spPr/>
    </dgm:pt>
    <dgm:pt modelId="{CAE3C45C-F28E-473B-A3AA-ACA5916A2ECA}" type="pres">
      <dgm:prSet presAssocID="{3C516B68-923F-4F2C-81C7-AE8DA9576E95}" presName="node" presStyleLbl="node1" presStyleIdx="3" presStyleCnt="6">
        <dgm:presLayoutVars>
          <dgm:bulletEnabled val="1"/>
        </dgm:presLayoutVars>
      </dgm:prSet>
      <dgm:spPr/>
      <dgm:t>
        <a:bodyPr/>
        <a:lstStyle/>
        <a:p>
          <a:endParaRPr lang="en-US"/>
        </a:p>
      </dgm:t>
    </dgm:pt>
    <dgm:pt modelId="{FD869E4F-E3E1-41DA-8BBF-713FAADA5FDD}" type="pres">
      <dgm:prSet presAssocID="{D8BB4DC8-65B9-4C06-814F-69D766F07E53}" presName="sibTrans" presStyleCnt="0"/>
      <dgm:spPr/>
    </dgm:pt>
    <dgm:pt modelId="{7E8C1853-94BB-4B3C-A94D-1EE375D913F6}" type="pres">
      <dgm:prSet presAssocID="{906D5286-F98E-44BC-91F2-78C5673E79A7}" presName="node" presStyleLbl="node1" presStyleIdx="4" presStyleCnt="6">
        <dgm:presLayoutVars>
          <dgm:bulletEnabled val="1"/>
        </dgm:presLayoutVars>
      </dgm:prSet>
      <dgm:spPr/>
      <dgm:t>
        <a:bodyPr/>
        <a:lstStyle/>
        <a:p>
          <a:endParaRPr lang="en-US"/>
        </a:p>
      </dgm:t>
    </dgm:pt>
    <dgm:pt modelId="{BF19A6F7-0536-449A-9C68-1C8A3B92B82E}" type="pres">
      <dgm:prSet presAssocID="{548B98A9-DB77-4DC7-8F6C-35E26374097A}" presName="sibTrans" presStyleCnt="0"/>
      <dgm:spPr/>
    </dgm:pt>
    <dgm:pt modelId="{01B36CF4-CDA2-40E3-8049-91F0A1D4DD31}" type="pres">
      <dgm:prSet presAssocID="{634D8898-1E19-4D3E-9E72-E55927201E38}" presName="node" presStyleLbl="node1" presStyleIdx="5" presStyleCnt="6">
        <dgm:presLayoutVars>
          <dgm:bulletEnabled val="1"/>
        </dgm:presLayoutVars>
      </dgm:prSet>
      <dgm:spPr/>
      <dgm:t>
        <a:bodyPr/>
        <a:lstStyle/>
        <a:p>
          <a:endParaRPr lang="en-US"/>
        </a:p>
      </dgm:t>
    </dgm:pt>
  </dgm:ptLst>
  <dgm:cxnLst>
    <dgm:cxn modelId="{B7808C9E-EF57-458B-8665-46AB98EE1526}" type="presOf" srcId="{906D5286-F98E-44BC-91F2-78C5673E79A7}" destId="{7E8C1853-94BB-4B3C-A94D-1EE375D913F6}" srcOrd="0" destOrd="0" presId="urn:microsoft.com/office/officeart/2005/8/layout/default"/>
    <dgm:cxn modelId="{6306FE76-2923-481B-B057-D02364A69CDD}" type="presOf" srcId="{83E955AD-7138-417E-B0AD-2F517AEECBA3}" destId="{4E6A3423-DB22-4DF2-8F90-F37A09711948}" srcOrd="0" destOrd="0" presId="urn:microsoft.com/office/officeart/2005/8/layout/default"/>
    <dgm:cxn modelId="{E31EC26D-B1CA-463A-AEBF-D53C0513CD35}" type="presOf" srcId="{3C516B68-923F-4F2C-81C7-AE8DA9576E95}" destId="{CAE3C45C-F28E-473B-A3AA-ACA5916A2ECA}" srcOrd="0" destOrd="0" presId="urn:microsoft.com/office/officeart/2005/8/layout/default"/>
    <dgm:cxn modelId="{FC568813-85B0-4360-9A60-5B2BC54E9FA8}" srcId="{026CA2E7-0F73-4B3E-A16F-634ABBA71C18}" destId="{DFB271F0-EE26-4933-84E8-58BA7EB60E03}" srcOrd="1" destOrd="0" parTransId="{31D5B08D-5A20-4730-B290-E568A79A8323}" sibTransId="{5FB650AE-69FB-481C-91BF-1D958D126953}"/>
    <dgm:cxn modelId="{DAD46EE0-BEAB-4484-8ADF-A9F6ED21DF2B}" type="presOf" srcId="{026CA2E7-0F73-4B3E-A16F-634ABBA71C18}" destId="{FE195EFD-6735-4E12-A4A2-FA7F6DBE23CA}" srcOrd="0" destOrd="0" presId="urn:microsoft.com/office/officeart/2005/8/layout/default"/>
    <dgm:cxn modelId="{EE87E171-EDD3-4A08-96C0-135E4E7B934F}" type="presOf" srcId="{DFB271F0-EE26-4933-84E8-58BA7EB60E03}" destId="{33E615F7-57D2-498E-852B-6D53067F8858}" srcOrd="0" destOrd="0" presId="urn:microsoft.com/office/officeart/2005/8/layout/default"/>
    <dgm:cxn modelId="{E25103B2-79C4-4265-8595-21FC3AA47534}" srcId="{026CA2E7-0F73-4B3E-A16F-634ABBA71C18}" destId="{0B73A780-28B3-4C46-9D46-D4AB0322ED5C}" srcOrd="2" destOrd="0" parTransId="{4992EDA1-BF51-417C-94D7-F859BBA41A05}" sibTransId="{38CAEABE-67F8-4649-A69D-EB7D3B19A8F6}"/>
    <dgm:cxn modelId="{9C778D00-A60C-4997-8521-DAF2D128E9A5}" srcId="{026CA2E7-0F73-4B3E-A16F-634ABBA71C18}" destId="{634D8898-1E19-4D3E-9E72-E55927201E38}" srcOrd="5" destOrd="0" parTransId="{C6B8216C-1C03-4F10-9C10-3B2A36D6AF8D}" sibTransId="{886D60B6-261F-4F7D-8744-4401B5C35484}"/>
    <dgm:cxn modelId="{6A800546-A723-488C-B4C4-124D3125B435}" srcId="{026CA2E7-0F73-4B3E-A16F-634ABBA71C18}" destId="{906D5286-F98E-44BC-91F2-78C5673E79A7}" srcOrd="4" destOrd="0" parTransId="{E2205410-2015-459A-92FD-3B54529B4129}" sibTransId="{548B98A9-DB77-4DC7-8F6C-35E26374097A}"/>
    <dgm:cxn modelId="{86AE471D-17A8-482C-8C83-B01294D5D8A1}" type="presOf" srcId="{0B73A780-28B3-4C46-9D46-D4AB0322ED5C}" destId="{79DDD9A7-F366-473B-B76A-CFFF75EE5713}" srcOrd="0" destOrd="0" presId="urn:microsoft.com/office/officeart/2005/8/layout/default"/>
    <dgm:cxn modelId="{A34CB4E2-AEBD-4D65-A439-BE3DC8A4F4AA}" type="presOf" srcId="{634D8898-1E19-4D3E-9E72-E55927201E38}" destId="{01B36CF4-CDA2-40E3-8049-91F0A1D4DD31}" srcOrd="0" destOrd="0" presId="urn:microsoft.com/office/officeart/2005/8/layout/default"/>
    <dgm:cxn modelId="{1AFE988B-3916-4A92-9FF6-434DEA6DD125}" srcId="{026CA2E7-0F73-4B3E-A16F-634ABBA71C18}" destId="{83E955AD-7138-417E-B0AD-2F517AEECBA3}" srcOrd="0" destOrd="0" parTransId="{5DFFFA0A-253D-480D-A2C3-BCFEB582F09B}" sibTransId="{A2087EB9-7B36-4459-BF1F-68F23D434510}"/>
    <dgm:cxn modelId="{52D758BA-0D1F-4055-9FDD-BC70EA48CA83}" srcId="{026CA2E7-0F73-4B3E-A16F-634ABBA71C18}" destId="{3C516B68-923F-4F2C-81C7-AE8DA9576E95}" srcOrd="3" destOrd="0" parTransId="{621BE22E-79A5-433D-B119-E42F3DCF04AD}" sibTransId="{D8BB4DC8-65B9-4C06-814F-69D766F07E53}"/>
    <dgm:cxn modelId="{DEEE7784-919B-4E7C-9D1F-9A3D8796FC72}" type="presParOf" srcId="{FE195EFD-6735-4E12-A4A2-FA7F6DBE23CA}" destId="{4E6A3423-DB22-4DF2-8F90-F37A09711948}" srcOrd="0" destOrd="0" presId="urn:microsoft.com/office/officeart/2005/8/layout/default"/>
    <dgm:cxn modelId="{6AD03D46-41DB-4093-BD82-809B320E5484}" type="presParOf" srcId="{FE195EFD-6735-4E12-A4A2-FA7F6DBE23CA}" destId="{E946D7AD-2A53-4294-BE3A-E8E8151457D2}" srcOrd="1" destOrd="0" presId="urn:microsoft.com/office/officeart/2005/8/layout/default"/>
    <dgm:cxn modelId="{A16019C3-27CE-4230-888C-E4C81193CE41}" type="presParOf" srcId="{FE195EFD-6735-4E12-A4A2-FA7F6DBE23CA}" destId="{33E615F7-57D2-498E-852B-6D53067F8858}" srcOrd="2" destOrd="0" presId="urn:microsoft.com/office/officeart/2005/8/layout/default"/>
    <dgm:cxn modelId="{FB91DC08-916A-4841-B25B-7D5F6B7C31DD}" type="presParOf" srcId="{FE195EFD-6735-4E12-A4A2-FA7F6DBE23CA}" destId="{8F5038F6-B57C-4BC0-96EB-B96E7F5A8D15}" srcOrd="3" destOrd="0" presId="urn:microsoft.com/office/officeart/2005/8/layout/default"/>
    <dgm:cxn modelId="{4CF45945-F576-4237-801C-4FB27B5C6DF9}" type="presParOf" srcId="{FE195EFD-6735-4E12-A4A2-FA7F6DBE23CA}" destId="{79DDD9A7-F366-473B-B76A-CFFF75EE5713}" srcOrd="4" destOrd="0" presId="urn:microsoft.com/office/officeart/2005/8/layout/default"/>
    <dgm:cxn modelId="{095AFB76-AB81-4DD0-B456-6851C7276427}" type="presParOf" srcId="{FE195EFD-6735-4E12-A4A2-FA7F6DBE23CA}" destId="{DDB57CE1-D456-49A7-AF43-97911611C080}" srcOrd="5" destOrd="0" presId="urn:microsoft.com/office/officeart/2005/8/layout/default"/>
    <dgm:cxn modelId="{6646502C-C135-4C80-9BFD-CC8B8080B377}" type="presParOf" srcId="{FE195EFD-6735-4E12-A4A2-FA7F6DBE23CA}" destId="{CAE3C45C-F28E-473B-A3AA-ACA5916A2ECA}" srcOrd="6" destOrd="0" presId="urn:microsoft.com/office/officeart/2005/8/layout/default"/>
    <dgm:cxn modelId="{D14917D5-5881-4BBD-BC77-A3E4583A1082}" type="presParOf" srcId="{FE195EFD-6735-4E12-A4A2-FA7F6DBE23CA}" destId="{FD869E4F-E3E1-41DA-8BBF-713FAADA5FDD}" srcOrd="7" destOrd="0" presId="urn:microsoft.com/office/officeart/2005/8/layout/default"/>
    <dgm:cxn modelId="{9B450068-DA27-4A15-98A1-9854D2B4274A}" type="presParOf" srcId="{FE195EFD-6735-4E12-A4A2-FA7F6DBE23CA}" destId="{7E8C1853-94BB-4B3C-A94D-1EE375D913F6}" srcOrd="8" destOrd="0" presId="urn:microsoft.com/office/officeart/2005/8/layout/default"/>
    <dgm:cxn modelId="{6AB1468D-093B-4A49-AF78-7A17C0C9A2BF}" type="presParOf" srcId="{FE195EFD-6735-4E12-A4A2-FA7F6DBE23CA}" destId="{BF19A6F7-0536-449A-9C68-1C8A3B92B82E}" srcOrd="9" destOrd="0" presId="urn:microsoft.com/office/officeart/2005/8/layout/default"/>
    <dgm:cxn modelId="{F3E0A44D-59BA-4F7A-A827-CB740522E442}" type="presParOf" srcId="{FE195EFD-6735-4E12-A4A2-FA7F6DBE23CA}" destId="{01B36CF4-CDA2-40E3-8049-91F0A1D4DD3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A3423-DB22-4DF2-8F90-F37A09711948}">
      <dsp:nvSpPr>
        <dsp:cNvPr id="0" name=""/>
        <dsp:cNvSpPr/>
      </dsp:nvSpPr>
      <dsp:spPr>
        <a:xfrm>
          <a:off x="1162788" y="2517"/>
          <a:ext cx="2575582" cy="1545349"/>
        </a:xfrm>
        <a:prstGeom prst="rect">
          <a:avLst/>
        </a:prstGeom>
        <a:solidFill>
          <a:schemeClr val="accent4">
            <a:lumMod val="75000"/>
          </a:schemeClr>
        </a:solidFill>
        <a:ln>
          <a:noFill/>
        </a:ln>
        <a:effectLst>
          <a:outerShdw blurRad="38100" dist="25400" dir="5400000" algn="t" rotWithShape="0">
            <a:srgbClr val="000000">
              <a:alpha val="5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Health &amp; Safety</a:t>
          </a:r>
          <a:endParaRPr lang="en-US" sz="3300" kern="1200" dirty="0"/>
        </a:p>
      </dsp:txBody>
      <dsp:txXfrm>
        <a:off x="1162788" y="2517"/>
        <a:ext cx="2575582" cy="1545349"/>
      </dsp:txXfrm>
    </dsp:sp>
    <dsp:sp modelId="{33E615F7-57D2-498E-852B-6D53067F8858}">
      <dsp:nvSpPr>
        <dsp:cNvPr id="0" name=""/>
        <dsp:cNvSpPr/>
      </dsp:nvSpPr>
      <dsp:spPr>
        <a:xfrm>
          <a:off x="3995929" y="2517"/>
          <a:ext cx="2575582" cy="1545349"/>
        </a:xfrm>
        <a:prstGeom prst="rect">
          <a:avLst/>
        </a:prstGeom>
        <a:solidFill>
          <a:schemeClr val="accent4">
            <a:lumMod val="75000"/>
          </a:schemeClr>
        </a:solidFill>
        <a:ln>
          <a:noFill/>
        </a:ln>
        <a:effectLst>
          <a:outerShdw blurRad="38100" dist="25400" dir="5400000" algn="t" rotWithShape="0">
            <a:srgbClr val="000000">
              <a:alpha val="5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Education</a:t>
          </a:r>
          <a:endParaRPr lang="en-US" sz="3300" kern="1200" dirty="0"/>
        </a:p>
      </dsp:txBody>
      <dsp:txXfrm>
        <a:off x="3995929" y="2517"/>
        <a:ext cx="2575582" cy="1545349"/>
      </dsp:txXfrm>
    </dsp:sp>
    <dsp:sp modelId="{79DDD9A7-F366-473B-B76A-CFFF75EE5713}">
      <dsp:nvSpPr>
        <dsp:cNvPr id="0" name=""/>
        <dsp:cNvSpPr/>
      </dsp:nvSpPr>
      <dsp:spPr>
        <a:xfrm>
          <a:off x="1162788" y="1805425"/>
          <a:ext cx="2575582" cy="1545349"/>
        </a:xfrm>
        <a:prstGeom prst="rect">
          <a:avLst/>
        </a:prstGeom>
        <a:solidFill>
          <a:schemeClr val="accent4">
            <a:lumMod val="75000"/>
          </a:schemeClr>
        </a:solidFill>
        <a:ln>
          <a:noFill/>
        </a:ln>
        <a:effectLst>
          <a:outerShdw blurRad="38100" dist="25400" dir="5400000" algn="t" rotWithShape="0">
            <a:srgbClr val="000000">
              <a:alpha val="5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Tax Policy</a:t>
          </a:r>
          <a:endParaRPr lang="en-US" sz="3300" kern="1200" dirty="0"/>
        </a:p>
      </dsp:txBody>
      <dsp:txXfrm>
        <a:off x="1162788" y="1805425"/>
        <a:ext cx="2575582" cy="1545349"/>
      </dsp:txXfrm>
    </dsp:sp>
    <dsp:sp modelId="{CAE3C45C-F28E-473B-A3AA-ACA5916A2ECA}">
      <dsp:nvSpPr>
        <dsp:cNvPr id="0" name=""/>
        <dsp:cNvSpPr/>
      </dsp:nvSpPr>
      <dsp:spPr>
        <a:xfrm>
          <a:off x="3995929" y="1805425"/>
          <a:ext cx="2575582" cy="1545349"/>
        </a:xfrm>
        <a:prstGeom prst="rect">
          <a:avLst/>
        </a:prstGeom>
        <a:solidFill>
          <a:schemeClr val="accent4">
            <a:lumMod val="75000"/>
          </a:schemeClr>
        </a:solidFill>
        <a:ln>
          <a:noFill/>
        </a:ln>
        <a:effectLst>
          <a:outerShdw blurRad="38100" dist="25400" dir="5400000" algn="t" rotWithShape="0">
            <a:srgbClr val="000000">
              <a:alpha val="5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Discrimination</a:t>
          </a:r>
          <a:endParaRPr lang="en-US" sz="3300" kern="1200" dirty="0"/>
        </a:p>
      </dsp:txBody>
      <dsp:txXfrm>
        <a:off x="3995929" y="1805425"/>
        <a:ext cx="2575582" cy="1545349"/>
      </dsp:txXfrm>
    </dsp:sp>
    <dsp:sp modelId="{7E8C1853-94BB-4B3C-A94D-1EE375D913F6}">
      <dsp:nvSpPr>
        <dsp:cNvPr id="0" name=""/>
        <dsp:cNvSpPr/>
      </dsp:nvSpPr>
      <dsp:spPr>
        <a:xfrm>
          <a:off x="1162788" y="3608332"/>
          <a:ext cx="2575582" cy="1545349"/>
        </a:xfrm>
        <a:prstGeom prst="rect">
          <a:avLst/>
        </a:prstGeom>
        <a:solidFill>
          <a:schemeClr val="accent4">
            <a:lumMod val="75000"/>
          </a:schemeClr>
        </a:solidFill>
        <a:ln>
          <a:noFill/>
        </a:ln>
        <a:effectLst>
          <a:outerShdw blurRad="38100" dist="25400" dir="5400000" algn="t" rotWithShape="0">
            <a:srgbClr val="000000">
              <a:alpha val="5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Government Actions</a:t>
          </a:r>
          <a:endParaRPr lang="en-US" sz="3300" kern="1200" dirty="0"/>
        </a:p>
      </dsp:txBody>
      <dsp:txXfrm>
        <a:off x="1162788" y="3608332"/>
        <a:ext cx="2575582" cy="1545349"/>
      </dsp:txXfrm>
    </dsp:sp>
    <dsp:sp modelId="{01B36CF4-CDA2-40E3-8049-91F0A1D4DD31}">
      <dsp:nvSpPr>
        <dsp:cNvPr id="0" name=""/>
        <dsp:cNvSpPr/>
      </dsp:nvSpPr>
      <dsp:spPr>
        <a:xfrm>
          <a:off x="3995929" y="3608332"/>
          <a:ext cx="2575582" cy="1545349"/>
        </a:xfrm>
        <a:prstGeom prst="rect">
          <a:avLst/>
        </a:prstGeom>
        <a:solidFill>
          <a:schemeClr val="accent4">
            <a:lumMod val="75000"/>
          </a:schemeClr>
        </a:solidFill>
        <a:ln>
          <a:noFill/>
        </a:ln>
        <a:effectLst>
          <a:outerShdw blurRad="38100" dist="25400" dir="5400000" algn="t" rotWithShape="0">
            <a:srgbClr val="000000">
              <a:alpha val="5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Military</a:t>
          </a:r>
          <a:endParaRPr lang="en-US" sz="3300" kern="1200" dirty="0"/>
        </a:p>
      </dsp:txBody>
      <dsp:txXfrm>
        <a:off x="3995929" y="3608332"/>
        <a:ext cx="2575582" cy="15453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7" tIns="46584" rIns="93167" bIns="46584" rtlCol="0"/>
          <a:lstStyle>
            <a:lvl1pPr algn="r">
              <a:defRPr sz="1200"/>
            </a:lvl1pPr>
          </a:lstStyle>
          <a:p>
            <a:r>
              <a:rPr lang="en-US" smtClean="0"/>
              <a:t>9/23/2012</a:t>
            </a:r>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EBAEBDBE-D93F-4744-9EBC-8D55C14C2CEB}" type="slidenum">
              <a:rPr lang="en-US" smtClean="0"/>
              <a:t>‹#›</a:t>
            </a:fld>
            <a:endParaRPr lang="en-US"/>
          </a:p>
        </p:txBody>
      </p:sp>
    </p:spTree>
    <p:extLst>
      <p:ext uri="{BB962C8B-B14F-4D97-AF65-F5344CB8AC3E}">
        <p14:creationId xmlns:p14="http://schemas.microsoft.com/office/powerpoint/2010/main" val="40444053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7" tIns="46584" rIns="93167" bIns="46584" rtlCol="0"/>
          <a:lstStyle>
            <a:lvl1pPr algn="r">
              <a:defRPr sz="1200"/>
            </a:lvl1pPr>
          </a:lstStyle>
          <a:p>
            <a:r>
              <a:rPr lang="en-US" smtClean="0"/>
              <a:t>9/23/2012</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D9059B87-A6DF-49C1-A125-F0366546240F}" type="slidenum">
              <a:rPr lang="en-US" smtClean="0"/>
              <a:t>‹#›</a:t>
            </a:fld>
            <a:endParaRPr lang="en-US"/>
          </a:p>
        </p:txBody>
      </p:sp>
    </p:spTree>
    <p:extLst>
      <p:ext uri="{BB962C8B-B14F-4D97-AF65-F5344CB8AC3E}">
        <p14:creationId xmlns:p14="http://schemas.microsoft.com/office/powerpoint/2010/main" val="28820934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ular.us6.list-manage.com/track/click?u=9241bef44976519ab9f9dff94&amp;id=6887f47b2d&amp;e=61459eeef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ready to be Lobbied?</a:t>
            </a:r>
          </a:p>
          <a:p>
            <a:r>
              <a:rPr lang="en-US" dirty="0" smtClean="0"/>
              <a:t>Who we Are? All of us</a:t>
            </a:r>
          </a:p>
          <a:p>
            <a:r>
              <a:rPr lang="en-US" dirty="0" smtClean="0"/>
              <a:t>What is our Mission?</a:t>
            </a:r>
          </a:p>
          <a:p>
            <a:r>
              <a:rPr lang="en-US" dirty="0" smtClean="0"/>
              <a:t>Start off with a Question</a:t>
            </a:r>
          </a:p>
          <a:p>
            <a:r>
              <a:rPr lang="en-US" dirty="0" smtClean="0"/>
              <a:t>How</a:t>
            </a:r>
            <a:r>
              <a:rPr lang="en-US" baseline="0" dirty="0" smtClean="0"/>
              <a:t> does the forward march of Humanity force groups to redefine their definition of the universe (or God)?</a:t>
            </a:r>
          </a:p>
          <a:p>
            <a:r>
              <a:rPr lang="en-US" baseline="0" dirty="0" smtClean="0"/>
              <a:t>SCA is here to update the definition</a:t>
            </a:r>
            <a:endParaRPr lang="en-US" dirty="0"/>
          </a:p>
        </p:txBody>
      </p:sp>
    </p:spTree>
    <p:extLst>
      <p:ext uri="{BB962C8B-B14F-4D97-AF65-F5344CB8AC3E}">
        <p14:creationId xmlns:p14="http://schemas.microsoft.com/office/powerpoint/2010/main" val="354548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few top priorities:</a:t>
            </a:r>
          </a:p>
          <a:p>
            <a:pPr marL="171981" indent="-171981">
              <a:buFont typeface="Arial" pitchFamily="34" charset="0"/>
              <a:buChar char="•"/>
            </a:pPr>
            <a:r>
              <a:rPr lang="en-US" baseline="0" dirty="0" smtClean="0"/>
              <a:t>Contraception mandate</a:t>
            </a:r>
          </a:p>
          <a:p>
            <a:pPr marL="171981" indent="-171981">
              <a:buFont typeface="Arial" pitchFamily="34" charset="0"/>
              <a:buChar char="•"/>
            </a:pPr>
            <a:r>
              <a:rPr lang="en-US" baseline="0" dirty="0" smtClean="0"/>
              <a:t>Pharmacists denying emergency contraception</a:t>
            </a:r>
          </a:p>
          <a:p>
            <a:pPr marL="171981" indent="-171981">
              <a:buFont typeface="Arial" pitchFamily="34" charset="0"/>
              <a:buChar char="•"/>
            </a:pPr>
            <a:r>
              <a:rPr lang="en-US" baseline="0" dirty="0" smtClean="0"/>
              <a:t>Medical neglect of children through faith healing</a:t>
            </a:r>
            <a:endParaRPr lang="en-US" dirty="0" smtClean="0"/>
          </a:p>
          <a:p>
            <a:pPr marL="628581" lvl="1" indent="-171431">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33524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itchFamily="34" charset="0"/>
              <a:buChar char="•"/>
            </a:pPr>
            <a:r>
              <a:rPr lang="en-US" dirty="0" smtClean="0"/>
              <a:t>A few key</a:t>
            </a:r>
            <a:r>
              <a:rPr lang="en-US" baseline="0" dirty="0" smtClean="0"/>
              <a:t> issues in the area of Education are: </a:t>
            </a:r>
            <a:endParaRPr lang="en-US" dirty="0" smtClean="0"/>
          </a:p>
          <a:p>
            <a:pPr marL="628581" lvl="1" indent="-171431">
              <a:buFont typeface="Arial" pitchFamily="34" charset="0"/>
              <a:buChar char="•"/>
            </a:pPr>
            <a:r>
              <a:rPr lang="en-US" dirty="0" smtClean="0"/>
              <a:t>Voucher programs, send public money to religious schools</a:t>
            </a:r>
          </a:p>
          <a:p>
            <a:pPr marL="628581" lvl="1" indent="-171431" defTabSz="914300">
              <a:buFont typeface="Arial" pitchFamily="34" charset="0"/>
              <a:buChar char="•"/>
              <a:defRPr/>
            </a:pPr>
            <a:r>
              <a:rPr lang="en-US" dirty="0" smtClean="0"/>
              <a:t>Abstinence-only sex education, religious</a:t>
            </a:r>
            <a:r>
              <a:rPr lang="en-US" baseline="0" dirty="0" smtClean="0"/>
              <a:t> influence on public school curriculum over research and basic science</a:t>
            </a:r>
          </a:p>
          <a:p>
            <a:pPr marL="628581" lvl="1" indent="-171431" defTabSz="914300">
              <a:buFont typeface="Arial" pitchFamily="34" charset="0"/>
              <a:buChar char="•"/>
              <a:defRPr/>
            </a:pPr>
            <a:r>
              <a:rPr lang="en-US" baseline="0" dirty="0" smtClean="0"/>
              <a:t>“Creationism” and “Intelligent design” in science classrooms, dogma that religious zealots are calling to be presented as a theory in science classes, ignoring the lack of any actual science</a:t>
            </a:r>
          </a:p>
          <a:p>
            <a:pPr marL="628581" lvl="1" indent="-171431" defTabSz="914300">
              <a:buFont typeface="Arial" pitchFamily="34" charset="0"/>
              <a:buChar char="•"/>
              <a:defRPr/>
            </a:pPr>
            <a:endParaRPr lang="en-US" dirty="0" smtClean="0"/>
          </a:p>
        </p:txBody>
      </p:sp>
    </p:spTree>
    <p:extLst>
      <p:ext uri="{BB962C8B-B14F-4D97-AF65-F5344CB8AC3E}">
        <p14:creationId xmlns:p14="http://schemas.microsoft.com/office/powerpoint/2010/main" val="346524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earth is 4.6 billion years old. Yet creationists believe the earth is only 6,000 years old, and they are fighting to make sure your children learn this fallacy alongside scientific theories such as evolution-- in your public schools, with your tax dollars. </a:t>
            </a:r>
            <a:endParaRPr lang="en-US" dirty="0"/>
          </a:p>
        </p:txBody>
      </p:sp>
    </p:spTree>
    <p:extLst>
      <p:ext uri="{BB962C8B-B14F-4D97-AF65-F5344CB8AC3E}">
        <p14:creationId xmlns:p14="http://schemas.microsoft.com/office/powerpoint/2010/main" val="531154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itchFamily="34" charset="0"/>
              <a:buChar char="•"/>
            </a:pPr>
            <a:r>
              <a:rPr lang="en-US" dirty="0" smtClean="0"/>
              <a:t>Houses of Worship endorsing candidates,</a:t>
            </a:r>
            <a:r>
              <a:rPr lang="en-US" baseline="0" dirty="0" smtClean="0"/>
              <a:t> </a:t>
            </a:r>
            <a:r>
              <a:rPr lang="en-US" dirty="0" smtClean="0"/>
              <a:t>Faith-Based Nonprofits are exempt from IRS reporting</a:t>
            </a:r>
          </a:p>
          <a:p>
            <a:pPr marL="171431" indent="-171431">
              <a:buFont typeface="Arial" pitchFamily="34" charset="0"/>
              <a:buChar char="•"/>
            </a:pPr>
            <a:r>
              <a:rPr lang="en-US" dirty="0" smtClean="0"/>
              <a:t>Tax subsidies and exemptions for religious organizations</a:t>
            </a:r>
          </a:p>
          <a:p>
            <a:pPr marL="628581" lvl="1" indent="-171431" defTabSz="914300">
              <a:buFont typeface="Arial" pitchFamily="34" charset="0"/>
              <a:buChar char="•"/>
              <a:defRPr/>
            </a:pPr>
            <a:r>
              <a:rPr lang="en-US" dirty="0" smtClean="0"/>
              <a:t>$71 Billion a year, </a:t>
            </a:r>
          </a:p>
          <a:p>
            <a:pPr marL="457150" lvl="1" defTabSz="914300">
              <a:defRPr/>
            </a:pPr>
            <a:endParaRPr lang="en-US" sz="1000" dirty="0"/>
          </a:p>
          <a:p>
            <a:pPr marL="457150" lvl="1" defTabSz="914300">
              <a:defRPr/>
            </a:pPr>
            <a:r>
              <a:rPr lang="en-US" sz="1000" dirty="0"/>
              <a:t>[Source: How Secular Humanists (and Everyone Else) Subsidize Religion in the United States; Ryan </a:t>
            </a:r>
            <a:r>
              <a:rPr lang="en-US" sz="1000" dirty="0" err="1"/>
              <a:t>Cragun</a:t>
            </a:r>
            <a:r>
              <a:rPr lang="en-US" sz="1000" dirty="0"/>
              <a:t>, Stephanie Yeager, and Desmond Vega; </a:t>
            </a:r>
            <a:r>
              <a:rPr lang="en-US" sz="1000" i="1" dirty="0"/>
              <a:t>Free Inquiry </a:t>
            </a:r>
            <a:r>
              <a:rPr lang="en-US" sz="1000" dirty="0"/>
              <a:t>Magazine, May 2012] </a:t>
            </a:r>
          </a:p>
          <a:p>
            <a:pPr marL="171431" indent="-171431">
              <a:buFont typeface="Arial" pitchFamily="34" charset="0"/>
              <a:buChar char="•"/>
            </a:pPr>
            <a:endParaRPr lang="en-US" dirty="0" smtClean="0"/>
          </a:p>
        </p:txBody>
      </p:sp>
    </p:spTree>
    <p:extLst>
      <p:ext uri="{BB962C8B-B14F-4D97-AF65-F5344CB8AC3E}">
        <p14:creationId xmlns:p14="http://schemas.microsoft.com/office/powerpoint/2010/main" val="1834578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itchFamily="34" charset="0"/>
              <a:buChar char="•"/>
            </a:pPr>
            <a:r>
              <a:rPr lang="en-US" dirty="0" smtClean="0"/>
              <a:t>Employers religiously discriminating in hiring and firing, </a:t>
            </a:r>
          </a:p>
          <a:p>
            <a:pPr marL="171431" indent="-171431">
              <a:buFont typeface="Arial" pitchFamily="34" charset="0"/>
              <a:buChar char="•"/>
            </a:pPr>
            <a:r>
              <a:rPr lang="en-US" dirty="0" smtClean="0"/>
              <a:t>Landlords violating discrimination laws may use religion as a justification</a:t>
            </a:r>
          </a:p>
          <a:p>
            <a:pPr marL="171431" indent="-171431">
              <a:buFont typeface="Arial" pitchFamily="34" charset="0"/>
              <a:buChar char="•"/>
            </a:pPr>
            <a:r>
              <a:rPr lang="en-US" dirty="0" smtClean="0"/>
              <a:t>Government issued marriage license requirements based on religious dogma, </a:t>
            </a:r>
          </a:p>
          <a:p>
            <a:pPr marL="630048" lvl="1" indent="-171431">
              <a:buFont typeface="Arial" pitchFamily="34" charset="0"/>
              <a:buChar char="•"/>
            </a:pPr>
            <a:r>
              <a:rPr lang="en-US" dirty="0" smtClean="0"/>
              <a:t>Used</a:t>
            </a:r>
            <a:r>
              <a:rPr lang="en-US" baseline="0" dirty="0" smtClean="0"/>
              <a:t> to be whites only, the wife was property, we moved from multiple wives, then allowed interracial marriage</a:t>
            </a:r>
          </a:p>
          <a:p>
            <a:pPr marL="630048" lvl="1" indent="-171431">
              <a:buFont typeface="Arial" pitchFamily="34" charset="0"/>
              <a:buChar char="•"/>
            </a:pPr>
            <a:endParaRPr lang="en-US" baseline="0" dirty="0" smtClean="0"/>
          </a:p>
          <a:p>
            <a:pPr marL="630048" lvl="1" indent="-171431">
              <a:buFont typeface="Arial" pitchFamily="34" charset="0"/>
              <a:buChar char="•"/>
            </a:pPr>
            <a:r>
              <a:rPr lang="en-US" baseline="0" dirty="0" smtClean="0"/>
              <a:t>It will happen</a:t>
            </a:r>
          </a:p>
          <a:p>
            <a:pPr marL="630048" lvl="1" indent="-171431">
              <a:buFont typeface="Arial" pitchFamily="34" charset="0"/>
              <a:buChar char="•"/>
            </a:pPr>
            <a:r>
              <a:rPr lang="en-US" baseline="0" dirty="0" smtClean="0"/>
              <a:t>Forward March of Humanity</a:t>
            </a:r>
          </a:p>
          <a:p>
            <a:pPr marL="630048" lvl="1" indent="-171431">
              <a:buFont typeface="Arial" pitchFamily="34" charset="0"/>
              <a:buChar char="•"/>
            </a:pPr>
            <a:r>
              <a:rPr lang="en-US" baseline="0" dirty="0" smtClean="0"/>
              <a:t> SCA works hard to fight this issues and more. We bring together all this movement and are your voice on capitol hill! </a:t>
            </a:r>
          </a:p>
          <a:p>
            <a:pPr marL="458617" lvl="1"/>
            <a:endParaRPr lang="en-US" dirty="0" smtClean="0"/>
          </a:p>
          <a:p>
            <a:pPr marL="628581" lvl="1" indent="-171431">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1633786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Secular Movement came together over 10 years ago to have</a:t>
            </a:r>
            <a:r>
              <a:rPr lang="en-US" baseline="0" dirty="0" smtClean="0"/>
              <a:t> a united lobbying voice!</a:t>
            </a:r>
          </a:p>
          <a:p>
            <a:r>
              <a:rPr lang="en-US" baseline="0" dirty="0" smtClean="0"/>
              <a:t>Need to recruit others! Who’s missing?</a:t>
            </a:r>
          </a:p>
          <a:p>
            <a:endParaRPr lang="en-US" dirty="0"/>
          </a:p>
        </p:txBody>
      </p:sp>
    </p:spTree>
    <p:extLst>
      <p:ext uri="{BB962C8B-B14F-4D97-AF65-F5344CB8AC3E}">
        <p14:creationId xmlns:p14="http://schemas.microsoft.com/office/powerpoint/2010/main" val="137561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itchFamily="34" charset="0"/>
              <a:buChar char="•"/>
            </a:pPr>
            <a:r>
              <a:rPr lang="en-US" dirty="0" smtClean="0"/>
              <a:t>We</a:t>
            </a:r>
            <a:r>
              <a:rPr lang="en-US" baseline="0" dirty="0" smtClean="0"/>
              <a:t>, at the Secular Coalition for America, realize that we create change by unifying this movement and reporting </a:t>
            </a:r>
            <a:endParaRPr lang="en-US" dirty="0" smtClean="0"/>
          </a:p>
          <a:p>
            <a:pPr marL="171431" indent="-171431">
              <a:buFont typeface="Arial" pitchFamily="34" charset="0"/>
              <a:buChar char="•"/>
            </a:pPr>
            <a:r>
              <a:rPr lang="en-US" dirty="0" smtClean="0"/>
              <a:t>Our National Secular Movement Weekly Update Call and newsletter</a:t>
            </a:r>
            <a:r>
              <a:rPr lang="en-US" baseline="0" dirty="0" smtClean="0"/>
              <a:t> is every Thursday at Noon ET. Phone number is here.</a:t>
            </a:r>
          </a:p>
          <a:p>
            <a:pPr marL="171431" indent="-171431">
              <a:buFont typeface="Arial" pitchFamily="34" charset="0"/>
              <a:buChar char="•"/>
            </a:pPr>
            <a:r>
              <a:rPr lang="en-US" baseline="0" dirty="0" smtClean="0"/>
              <a:t>We cover the entire spectrum of government and secular issues:</a:t>
            </a:r>
          </a:p>
          <a:p>
            <a:pPr marL="628581" lvl="1" indent="-171431">
              <a:buFont typeface="Arial" pitchFamily="34" charset="0"/>
              <a:buChar char="•"/>
            </a:pPr>
            <a:r>
              <a:rPr lang="en-US" dirty="0" smtClean="0"/>
              <a:t>Executive and Congressional Update</a:t>
            </a:r>
          </a:p>
          <a:p>
            <a:pPr marL="628581" lvl="1" indent="-171431">
              <a:buFont typeface="Arial" pitchFamily="34" charset="0"/>
              <a:buChar char="•"/>
            </a:pPr>
            <a:r>
              <a:rPr lang="en-US" dirty="0" smtClean="0"/>
              <a:t>Secular Events and Calendar</a:t>
            </a:r>
          </a:p>
          <a:p>
            <a:pPr marL="628581" lvl="1" indent="-171431">
              <a:buFont typeface="Arial" pitchFamily="34" charset="0"/>
              <a:buChar char="•"/>
            </a:pPr>
            <a:r>
              <a:rPr lang="en-US" dirty="0" smtClean="0"/>
              <a:t>Secular Movement in the News</a:t>
            </a:r>
          </a:p>
          <a:p>
            <a:pPr marL="628581" lvl="1" indent="-171431">
              <a:buFont typeface="Arial" pitchFamily="34" charset="0"/>
              <a:buChar char="•"/>
            </a:pPr>
            <a:r>
              <a:rPr lang="en-US" dirty="0" smtClean="0"/>
              <a:t>Legislative and Regulatory Update</a:t>
            </a:r>
          </a:p>
          <a:p>
            <a:pPr marL="628581" lvl="1" indent="-171431">
              <a:buFont typeface="Arial" pitchFamily="34" charset="0"/>
              <a:buChar char="•"/>
            </a:pPr>
            <a:r>
              <a:rPr lang="en-US" dirty="0" smtClean="0"/>
              <a:t>Judicial Update</a:t>
            </a:r>
          </a:p>
          <a:p>
            <a:pPr marL="628581" lvl="1" indent="-171431">
              <a:buFont typeface="Arial" pitchFamily="34" charset="0"/>
              <a:buChar char="•"/>
            </a:pPr>
            <a:r>
              <a:rPr lang="en-US" dirty="0" smtClean="0"/>
              <a:t>State Chapters</a:t>
            </a:r>
          </a:p>
          <a:p>
            <a:pPr marL="628581" lvl="1" indent="-171431">
              <a:buFont typeface="Arial" pitchFamily="34" charset="0"/>
              <a:buChar char="•"/>
            </a:pPr>
            <a:r>
              <a:rPr lang="en-US" dirty="0" smtClean="0"/>
              <a:t>Policy and Research Documents</a:t>
            </a:r>
          </a:p>
          <a:p>
            <a:pPr marL="628581" lvl="1" indent="-171431">
              <a:buFont typeface="Arial" pitchFamily="34" charset="0"/>
              <a:buChar char="•"/>
            </a:pPr>
            <a:r>
              <a:rPr lang="en-US" dirty="0" smtClean="0"/>
              <a:t>Secular Coalition Expansion</a:t>
            </a:r>
          </a:p>
          <a:p>
            <a:pPr marL="628581" lvl="1" indent="-171431">
              <a:buFont typeface="Arial" pitchFamily="34" charset="0"/>
              <a:buChar char="•"/>
            </a:pPr>
            <a:r>
              <a:rPr lang="en-US" dirty="0" smtClean="0"/>
              <a:t>Member Organization Announcements </a:t>
            </a:r>
          </a:p>
          <a:p>
            <a:pPr marL="628581" lvl="1" indent="-171431">
              <a:buFont typeface="Arial" pitchFamily="34" charset="0"/>
              <a:buChar char="•"/>
            </a:pPr>
            <a:endParaRPr lang="en-US" dirty="0"/>
          </a:p>
        </p:txBody>
      </p:sp>
    </p:spTree>
    <p:extLst>
      <p:ext uri="{BB962C8B-B14F-4D97-AF65-F5344CB8AC3E}">
        <p14:creationId xmlns:p14="http://schemas.microsoft.com/office/powerpoint/2010/main" val="265186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itchFamily="34" charset="0"/>
              <a:buChar char="•"/>
            </a:pPr>
            <a:r>
              <a:rPr lang="en-US" dirty="0" smtClean="0"/>
              <a:t>Go online and endorse us!</a:t>
            </a:r>
          </a:p>
          <a:p>
            <a:pPr marL="171431" indent="-171431">
              <a:buFont typeface="Arial" pitchFamily="34" charset="0"/>
              <a:buChar char="•"/>
            </a:pPr>
            <a:r>
              <a:rPr lang="en-US" dirty="0" smtClean="0"/>
              <a:t>Helps when we are meeting with Decision Makers and their staff</a:t>
            </a:r>
          </a:p>
          <a:p>
            <a:pPr marL="171431" indent="-171431">
              <a:buFont typeface="Arial" pitchFamily="34" charset="0"/>
              <a:buChar char="•"/>
            </a:pPr>
            <a:r>
              <a:rPr lang="en-US" dirty="0" smtClean="0"/>
              <a:t>Part</a:t>
            </a:r>
            <a:r>
              <a:rPr lang="en-US" baseline="0" dirty="0" smtClean="0"/>
              <a:t> of our aggressive campaign</a:t>
            </a:r>
          </a:p>
          <a:p>
            <a:endParaRPr lang="en-US" dirty="0"/>
          </a:p>
        </p:txBody>
      </p:sp>
    </p:spTree>
    <p:extLst>
      <p:ext uri="{BB962C8B-B14F-4D97-AF65-F5344CB8AC3E}">
        <p14:creationId xmlns:p14="http://schemas.microsoft.com/office/powerpoint/2010/main" val="98879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Edwina Rogers joined the Secular Coalition for America as Executive Director in May of 2012, press mentions have increased by more than 270 percent. </a:t>
            </a:r>
          </a:p>
          <a:p>
            <a:pPr lvl="0"/>
            <a:r>
              <a:rPr lang="en-US" dirty="0" smtClean="0"/>
              <a:t>During the 110 full months Ms. Rogers has headed the SCA (from May 2012-March 2013), the Secular Coalition received more than 267 media mentions, up from 67 media mentions in the preceding 10 months. </a:t>
            </a:r>
          </a:p>
          <a:p>
            <a:pPr lvl="0"/>
            <a:r>
              <a:rPr lang="en-US" dirty="0" smtClean="0"/>
              <a:t>The actual number of press mentions is significantly higher than 267, because many stories were published in more than one publication, such as articles written by the Associated Press, which ran in several newspapers. (For example, a piece about the SCA’s California state chapter aired on </a:t>
            </a:r>
            <a:r>
              <a:rPr lang="en-US" b="1" dirty="0" smtClean="0"/>
              <a:t>KCBS FM 106.9 </a:t>
            </a:r>
            <a:r>
              <a:rPr lang="en-US" dirty="0" smtClean="0"/>
              <a:t>on 15 separate broadcasts, between the hours of 6:24 AM - 10:44 PM Local time, but this piece is counted as one mention. )</a:t>
            </a:r>
          </a:p>
          <a:p>
            <a:pPr lvl="0"/>
            <a:r>
              <a:rPr lang="en-US" dirty="0" smtClean="0"/>
              <a:t>The Secular Coalition has been mentioned numerous times by the New York Times, Washington Post, and political news outlets such as the National Journal and Politico—publications it previously had no relationship with. </a:t>
            </a:r>
          </a:p>
          <a:p>
            <a:pPr lvl="0"/>
            <a:r>
              <a:rPr lang="en-US" dirty="0" smtClean="0"/>
              <a:t>All of the media mentions listed have revolved around the promotion of SCA’s issues, initiatives, projects or general news of interest to the </a:t>
            </a:r>
            <a:r>
              <a:rPr lang="en-US" dirty="0" err="1" smtClean="0"/>
              <a:t>nontheist</a:t>
            </a:r>
            <a:r>
              <a:rPr lang="en-US" dirty="0" smtClean="0"/>
              <a:t> community. </a:t>
            </a:r>
          </a:p>
          <a:p>
            <a:pPr lvl="0"/>
            <a:endParaRPr lang="en-US" dirty="0" smtClean="0"/>
          </a:p>
          <a:p>
            <a:pPr lvl="0"/>
            <a:r>
              <a:rPr lang="en-US" dirty="0" smtClean="0"/>
              <a:t>If we are to continue this success we need you!</a:t>
            </a:r>
          </a:p>
          <a:p>
            <a:endParaRPr lang="en-US" dirty="0" smtClean="0"/>
          </a:p>
          <a:p>
            <a:endParaRPr lang="en-US" dirty="0"/>
          </a:p>
        </p:txBody>
      </p:sp>
    </p:spTree>
    <p:extLst>
      <p:ext uri="{BB962C8B-B14F-4D97-AF65-F5344CB8AC3E}">
        <p14:creationId xmlns:p14="http://schemas.microsoft.com/office/powerpoint/2010/main" val="360356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most egregious violations of church state separation are being promoted and passed at the state level.</a:t>
            </a:r>
            <a:r>
              <a:rPr lang="en-US" baseline="0" dirty="0" smtClean="0"/>
              <a:t> Republican governors control 30 states in the US, meaning 60% of America. The Secular Coalition  for America wants to be in every state to ensure that our issues are protected.</a:t>
            </a:r>
            <a:endParaRPr lang="en-US" dirty="0"/>
          </a:p>
        </p:txBody>
      </p:sp>
    </p:spTree>
    <p:extLst>
      <p:ext uri="{BB962C8B-B14F-4D97-AF65-F5344CB8AC3E}">
        <p14:creationId xmlns:p14="http://schemas.microsoft.com/office/powerpoint/2010/main" val="278625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r>
              <a:rPr lang="en-US" dirty="0" smtClean="0">
                <a:solidFill>
                  <a:schemeClr val="tx1"/>
                </a:solidFill>
              </a:rPr>
              <a:t>What caused the religious right movement to surface was Jimmy Carter’s intervention against the Christian schools by attempting to deny them tax-exempt status on the basis of segregation. </a:t>
            </a:r>
          </a:p>
          <a:p>
            <a:pPr defTabSz="917235"/>
            <a:r>
              <a:rPr lang="en-US" dirty="0" smtClean="0"/>
              <a:t>In both 1976 and 1980 the Christian Right was slightly less likely to favor the Republican nominee. In 1984 and 1988 it favored the Republican candidate by at least 10 percent. In 1992 and 1996 the Christian Right voted for George Bush and Robert Dole by a 3 to 1 margin. </a:t>
            </a:r>
          </a:p>
          <a:p>
            <a:endParaRPr lang="en-US" dirty="0"/>
          </a:p>
        </p:txBody>
      </p:sp>
    </p:spTree>
    <p:extLst>
      <p:ext uri="{BB962C8B-B14F-4D97-AF65-F5344CB8AC3E}">
        <p14:creationId xmlns:p14="http://schemas.microsoft.com/office/powerpoint/2010/main" val="605360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Some of the most egregious violations of church state separation are being promoted and passed at the state level, A Secular Coalition for America state chapter is unlike any other nontheistic state organization—it brings together interested organizations and individuals for the exclusive purpose of lobbying .</a:t>
            </a:r>
          </a:p>
          <a:p>
            <a:pPr marL="171450" indent="-171450">
              <a:buFont typeface="Arial" pitchFamily="34" charset="0"/>
              <a:buChar char="•"/>
            </a:pPr>
            <a:r>
              <a:rPr lang="en-US" dirty="0" smtClean="0"/>
              <a:t>Several state chapters now up and functioning. </a:t>
            </a:r>
          </a:p>
          <a:p>
            <a:pPr marL="171450" indent="-171450">
              <a:buFont typeface="Arial" pitchFamily="34" charset="0"/>
              <a:buChar char="•"/>
            </a:pPr>
            <a:r>
              <a:rPr lang="en-US" dirty="0" smtClean="0"/>
              <a:t>SCA</a:t>
            </a:r>
            <a:r>
              <a:rPr lang="en-US" baseline="0" dirty="0" smtClean="0"/>
              <a:t> is organizing in all 50 states, but the end of 2013, there will be a chapter in each state. We want you to be a part of the Secular Coalition for your home state</a:t>
            </a:r>
            <a:endParaRPr lang="en-US" dirty="0" smtClean="0"/>
          </a:p>
          <a:p>
            <a:endParaRPr lang="en-US" dirty="0"/>
          </a:p>
        </p:txBody>
      </p:sp>
    </p:spTree>
    <p:extLst>
      <p:ext uri="{BB962C8B-B14F-4D97-AF65-F5344CB8AC3E}">
        <p14:creationId xmlns:p14="http://schemas.microsoft.com/office/powerpoint/2010/main" val="282386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itchFamily="34" charset="0"/>
              <a:buChar char="•"/>
            </a:pPr>
            <a:r>
              <a:rPr lang="en-US" dirty="0" smtClean="0"/>
              <a:t>These are a few examples of why we need state</a:t>
            </a:r>
            <a:r>
              <a:rPr lang="en-US" baseline="0" dirty="0" smtClean="0"/>
              <a:t> chapters:</a:t>
            </a:r>
            <a:endParaRPr lang="en-US" dirty="0" smtClean="0"/>
          </a:p>
          <a:p>
            <a:r>
              <a:rPr lang="en-US" dirty="0" smtClean="0"/>
              <a:t>6 - pharmacists can refuse to dispense emergency contraceptives</a:t>
            </a:r>
          </a:p>
          <a:p>
            <a:r>
              <a:rPr lang="en-US" dirty="0" smtClean="0"/>
              <a:t>8 - do not inspect religious childcare centers</a:t>
            </a:r>
          </a:p>
          <a:p>
            <a:r>
              <a:rPr lang="en-US" dirty="0" smtClean="0"/>
              <a:t>21 - exempt employers from contraceptive coverage </a:t>
            </a:r>
          </a:p>
          <a:p>
            <a:r>
              <a:rPr lang="en-US" dirty="0" smtClean="0"/>
              <a:t>30 - ban all forms of marriage except one-man-one-woman</a:t>
            </a:r>
          </a:p>
          <a:p>
            <a:r>
              <a:rPr lang="en-US" dirty="0" smtClean="0"/>
              <a:t>32 - sex education curricula not medically accurate</a:t>
            </a:r>
          </a:p>
          <a:p>
            <a:r>
              <a:rPr lang="en-US" dirty="0" smtClean="0"/>
              <a:t>44 - require “under God” in Pledge of Allegiance</a:t>
            </a:r>
          </a:p>
          <a:p>
            <a:endParaRPr lang="en-US" dirty="0"/>
          </a:p>
        </p:txBody>
      </p:sp>
    </p:spTree>
    <p:extLst>
      <p:ext uri="{BB962C8B-B14F-4D97-AF65-F5344CB8AC3E}">
        <p14:creationId xmlns:p14="http://schemas.microsoft.com/office/powerpoint/2010/main" val="2670994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Bible course curriculum has been voted into 687 school districts - 2,262 high schools - in 38 states.</a:t>
            </a:r>
          </a:p>
          <a:p>
            <a:r>
              <a:rPr lang="en-US" sz="1200" b="0" i="0" kern="1200" dirty="0" smtClean="0">
                <a:solidFill>
                  <a:schemeClr val="tx1"/>
                </a:solidFill>
                <a:effectLst/>
                <a:latin typeface="+mn-lt"/>
                <a:ea typeface="+mn-ea"/>
                <a:cs typeface="+mn-cs"/>
              </a:rPr>
              <a:t> 93% of school boards that have been approached with this to date, have voted to implement it. </a:t>
            </a:r>
          </a:p>
          <a:p>
            <a:r>
              <a:rPr lang="en-US" sz="1200" b="0" i="0" kern="1200" dirty="0" smtClean="0">
                <a:solidFill>
                  <a:schemeClr val="tx1"/>
                </a:solidFill>
                <a:effectLst/>
                <a:latin typeface="+mn-lt"/>
                <a:ea typeface="+mn-ea"/>
                <a:cs typeface="+mn-cs"/>
              </a:rPr>
              <a:t>It is not just in the Bible belt, but it has been voted into school districts from Alaska and California, straight across the board to Pennsylvania and Florida. </a:t>
            </a:r>
          </a:p>
          <a:p>
            <a:r>
              <a:rPr lang="en-US" sz="1200" b="0" i="0" kern="1200" dirty="0" smtClean="0">
                <a:solidFill>
                  <a:schemeClr val="tx1"/>
                </a:solidFill>
                <a:effectLst/>
                <a:latin typeface="+mn-lt"/>
                <a:ea typeface="+mn-ea"/>
                <a:cs typeface="+mn-cs"/>
              </a:rPr>
              <a:t>Over 550,000 students have already taken our course nationwide.</a:t>
            </a:r>
          </a:p>
          <a:p>
            <a:endParaRPr lang="en-US" dirty="0"/>
          </a:p>
        </p:txBody>
      </p:sp>
    </p:spTree>
    <p:extLst>
      <p:ext uri="{BB962C8B-B14F-4D97-AF65-F5344CB8AC3E}">
        <p14:creationId xmlns:p14="http://schemas.microsoft.com/office/powerpoint/2010/main" val="349379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kern="1200" dirty="0" smtClean="0">
                <a:solidFill>
                  <a:schemeClr val="tx1"/>
                </a:solidFill>
                <a:effectLst/>
                <a:latin typeface="+mn-lt"/>
                <a:ea typeface="+mn-ea"/>
                <a:cs typeface="+mn-cs"/>
              </a:rPr>
              <a:t>HR 973 -</a:t>
            </a:r>
            <a:r>
              <a:rPr lang="en-US" sz="1200" i="0" kern="1200" dirty="0" smtClean="0">
                <a:solidFill>
                  <a:schemeClr val="tx1"/>
                </a:solidFill>
                <a:effectLst/>
                <a:latin typeface="+mn-lt"/>
                <a:ea typeface="+mn-ea"/>
                <a:cs typeface="+mn-cs"/>
              </a:rPr>
              <a:t> "Religious Exemption to the Contraception Mandate" - A bill to exempt employers from any excise tax and certain suits and penalties in the case of a failure of a group health plan to provide coverage to which an employer objects on the basis of religious belief or moral conviction. Sponsor Rep. Sensenbrenner (R-Wis.), Introduced 3/5/13, referred to Committees on Education, Energy, and Ways and Means.</a:t>
            </a:r>
          </a:p>
          <a:p>
            <a:pPr lvl="0"/>
            <a:r>
              <a:rPr lang="en-US" sz="1200" b="1" i="0" kern="1200" dirty="0" smtClean="0">
                <a:solidFill>
                  <a:schemeClr val="tx1"/>
                </a:solidFill>
                <a:effectLst/>
                <a:latin typeface="+mn-lt"/>
                <a:ea typeface="+mn-ea"/>
                <a:cs typeface="+mn-cs"/>
              </a:rPr>
              <a:t>HR 898</a:t>
            </a:r>
            <a:r>
              <a:rPr lang="en-US" sz="1200" i="0" kern="1200" dirty="0" smtClean="0">
                <a:solidFill>
                  <a:schemeClr val="tx1"/>
                </a:solidFill>
                <a:effectLst/>
                <a:latin typeface="+mn-lt"/>
                <a:ea typeface="+mn-ea"/>
                <a:cs typeface="+mn-cs"/>
              </a:rPr>
              <a:t> - "Religious Organizations Using Taxpayer Money without Limits" A bill to authorize appropriations for fiscal 2014 through 2017 for the Trafficking Victims Protection Act of 2000, and for other purposes. Offending provision, sec. 303(a)(1)(B) which generally says faith based organizations receiving federal assistance shall not be required as a condition of receiving the assistance to utilize a program to which the organizations objects. Sponsor Rep. Smith (R-N.J.) Introduced 2/28/13, referred to Committee Energy and Commerce, Foreign Affairs, Judiciary, and Ways and Means</a:t>
            </a:r>
          </a:p>
          <a:p>
            <a:pPr lvl="0"/>
            <a:r>
              <a:rPr lang="en-US" sz="1200" b="1" i="0" kern="1200" dirty="0" smtClean="0">
                <a:solidFill>
                  <a:schemeClr val="tx1"/>
                </a:solidFill>
                <a:effectLst/>
                <a:latin typeface="+mn-lt"/>
                <a:ea typeface="+mn-ea"/>
                <a:cs typeface="+mn-cs"/>
              </a:rPr>
              <a:t>HR 718</a:t>
            </a:r>
            <a:r>
              <a:rPr lang="en-US" sz="1200" i="0" kern="1200" dirty="0" smtClean="0">
                <a:solidFill>
                  <a:schemeClr val="tx1"/>
                </a:solidFill>
                <a:effectLst/>
                <a:latin typeface="+mn-lt"/>
                <a:ea typeface="+mn-ea"/>
                <a:cs typeface="+mn-cs"/>
              </a:rPr>
              <a:t> - Abstinence Education Reallocation Act of 2013 - Sponsor Rep. </a:t>
            </a:r>
            <a:r>
              <a:rPr lang="en-US" sz="1200" i="0" kern="1200" dirty="0" err="1" smtClean="0">
                <a:solidFill>
                  <a:schemeClr val="tx1"/>
                </a:solidFill>
                <a:effectLst/>
                <a:latin typeface="+mn-lt"/>
                <a:ea typeface="+mn-ea"/>
                <a:cs typeface="+mn-cs"/>
              </a:rPr>
              <a:t>Hultgren</a:t>
            </a:r>
            <a:r>
              <a:rPr lang="en-US" sz="1200" i="0" kern="1200" dirty="0" smtClean="0">
                <a:solidFill>
                  <a:schemeClr val="tx1"/>
                </a:solidFill>
                <a:effectLst/>
                <a:latin typeface="+mn-lt"/>
                <a:ea typeface="+mn-ea"/>
                <a:cs typeface="+mn-cs"/>
              </a:rPr>
              <a:t> (R-Ill.) Introduced 2/14/13, referred to House Energy and Commerce Committee</a:t>
            </a:r>
          </a:p>
          <a:p>
            <a:pPr lvl="0"/>
            <a:r>
              <a:rPr lang="en-US" sz="1200" b="1" i="0" kern="1200" dirty="0" smtClean="0">
                <a:solidFill>
                  <a:schemeClr val="tx1"/>
                </a:solidFill>
                <a:effectLst/>
                <a:latin typeface="+mn-lt"/>
                <a:ea typeface="+mn-ea"/>
                <a:cs typeface="+mn-cs"/>
              </a:rPr>
              <a:t>HR 127</a:t>
            </a:r>
            <a:r>
              <a:rPr lang="en-US" sz="1200" i="0" kern="1200" dirty="0" smtClean="0">
                <a:solidFill>
                  <a:schemeClr val="tx1"/>
                </a:solidFill>
                <a:effectLst/>
                <a:latin typeface="+mn-lt"/>
                <a:ea typeface="+mn-ea"/>
                <a:cs typeface="+mn-cs"/>
              </a:rPr>
              <a:t> - A bill to restore the Free Speech and First Amendment rights of churches and exempt organizations by repealing the 1954 Johnson Amendment. Sponsor Rep. Jones (R-N.C.) Introduced 1/3/13, referred to House Ways and Means</a:t>
            </a:r>
          </a:p>
          <a:p>
            <a:pPr lvl="0"/>
            <a:r>
              <a:rPr lang="en-US" sz="1200" b="1" i="0" kern="1200" dirty="0" smtClean="0">
                <a:solidFill>
                  <a:schemeClr val="tx1"/>
                </a:solidFill>
                <a:effectLst/>
                <a:latin typeface="+mn-lt"/>
                <a:ea typeface="+mn-ea"/>
                <a:cs typeface="+mn-cs"/>
              </a:rPr>
              <a:t>HR 23</a:t>
            </a:r>
            <a:r>
              <a:rPr lang="en-US" sz="1200" i="0" kern="1200" dirty="0" smtClean="0">
                <a:solidFill>
                  <a:schemeClr val="tx1"/>
                </a:solidFill>
                <a:effectLst/>
                <a:latin typeface="+mn-lt"/>
                <a:ea typeface="+mn-ea"/>
                <a:cs typeface="+mn-cs"/>
              </a:rPr>
              <a:t> - A bill to provide that human life shall be deemed to begin with fertilization. Sponsor Rep. Broun (R-Ga.) Introduced 1/3/13, referred to House Judiciary Committee</a:t>
            </a:r>
          </a:p>
          <a:p>
            <a:r>
              <a:rPr lang="en-US" sz="1200" b="1" i="0" kern="1200" dirty="0" smtClean="0">
                <a:solidFill>
                  <a:schemeClr val="tx1"/>
                </a:solidFill>
                <a:effectLst/>
                <a:latin typeface="+mn-lt"/>
                <a:ea typeface="+mn-ea"/>
                <a:cs typeface="+mn-cs"/>
              </a:rPr>
              <a:t>S Res 11</a:t>
            </a:r>
            <a:r>
              <a:rPr lang="en-US" sz="1200" i="0" kern="1200" dirty="0" smtClean="0">
                <a:solidFill>
                  <a:schemeClr val="tx1"/>
                </a:solidFill>
                <a:effectLst/>
                <a:latin typeface="+mn-lt"/>
                <a:ea typeface="+mn-ea"/>
                <a:cs typeface="+mn-cs"/>
              </a:rPr>
              <a:t> - A resolution expressing support for prayer at school board meetings. Sponsor Sen. Vitter (R-La.) Introduced 1/23/13, referred to Senate Health, Education, Labor and Pensions Committee</a:t>
            </a:r>
            <a:endParaRPr lang="en-US" i="0" dirty="0"/>
          </a:p>
        </p:txBody>
      </p:sp>
    </p:spTree>
    <p:extLst>
      <p:ext uri="{BB962C8B-B14F-4D97-AF65-F5344CB8AC3E}">
        <p14:creationId xmlns:p14="http://schemas.microsoft.com/office/powerpoint/2010/main" val="349379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Hundreds </a:t>
            </a:r>
            <a:r>
              <a:rPr lang="en-US" dirty="0"/>
              <a:t>of secular supporters, representing millions of Americans, will stand together and be heard during the Secular Coalition for America's Lobby Day and Secular Summit. They will travel from across the country to </a:t>
            </a:r>
            <a:r>
              <a:rPr lang="en-US" u="sng" dirty="0"/>
              <a:t>Washington DC April 24 through 26</a:t>
            </a:r>
            <a:r>
              <a:rPr lang="en-US" dirty="0"/>
              <a:t> to discuss the issues that matter to them with federal government decision makers.</a:t>
            </a:r>
          </a:p>
          <a:p>
            <a:endParaRPr lang="en-US" dirty="0" smtClean="0"/>
          </a:p>
          <a:p>
            <a:r>
              <a:rPr lang="en-US" dirty="0" smtClean="0"/>
              <a:t>Thursday </a:t>
            </a:r>
            <a:r>
              <a:rPr lang="en-US" dirty="0"/>
              <a:t>is the Secular </a:t>
            </a:r>
            <a:r>
              <a:rPr lang="en-US" dirty="0" smtClean="0"/>
              <a:t>Summit. </a:t>
            </a:r>
            <a:r>
              <a:rPr lang="en-US" dirty="0"/>
              <a:t>Our panels will feature experts and decision makers from both the legislative and executive branch will discuss and defend decisions on topics of key importance to secular Americans in education, health and safety, tax policy, and discrimination.</a:t>
            </a:r>
          </a:p>
          <a:p>
            <a:endParaRPr lang="en-US" dirty="0" smtClean="0"/>
          </a:p>
          <a:p>
            <a:r>
              <a:rPr lang="en-US" dirty="0" smtClean="0"/>
              <a:t>Friday's </a:t>
            </a:r>
            <a:r>
              <a:rPr lang="en-US" dirty="0"/>
              <a:t>Lobby Day kicks off with a training in best practices in lobbying, how to get politicians to listen and really create change. </a:t>
            </a:r>
            <a:r>
              <a:rPr lang="en-US" dirty="0" smtClean="0"/>
              <a:t>Each </a:t>
            </a:r>
            <a:r>
              <a:rPr lang="en-US" dirty="0"/>
              <a:t>lobby day participant will meet with multiple offices, resulting in Secular Coalition supporters advocating secular issues in hundreds of legislative meetings in a single day.</a:t>
            </a:r>
          </a:p>
          <a:p>
            <a:r>
              <a:rPr lang="en-US" dirty="0"/>
              <a:t>The potential impact of our lobbying force cannot be overstated. 20% of this county is unaffiliated with any religion and the majority of Americans support a strong separation of religion and government. Yet the small but squeaky Christian Right wheel gets all the grease.  Hundreds of people marching up the Capitol steps are hard to ignore. We have the numbers, but we must speak up together. Lobby Day is our chance to impress upon our elected officials that we are organized, informed, and we will show up. Show your government you will no longer be ignored, attend the Secular Coalition for America's Lobby Day and Secular </a:t>
            </a:r>
            <a:r>
              <a:rPr lang="en-US" smtClean="0"/>
              <a:t>Summit.</a:t>
            </a:r>
            <a:r>
              <a:rPr lang="en-US" baseline="0" smtClean="0"/>
              <a:t> </a:t>
            </a:r>
            <a:r>
              <a:rPr lang="en-US" smtClean="0"/>
              <a:t>The </a:t>
            </a:r>
            <a:r>
              <a:rPr lang="en-US" dirty="0"/>
              <a:t>Hyatt </a:t>
            </a:r>
            <a:r>
              <a:rPr lang="en-US" dirty="0" smtClean="0"/>
              <a:t>Regency </a:t>
            </a:r>
            <a:r>
              <a:rPr lang="en-US" dirty="0"/>
              <a:t>Washington on Capitol Hill is where Secular Summit speakers and secular leaders are staying, and where major DC politicians walk the lobby between "off the hill" meetings.  </a:t>
            </a:r>
            <a:r>
              <a:rPr lang="en-US" dirty="0" smtClean="0"/>
              <a:t/>
            </a:r>
            <a:br>
              <a:rPr lang="en-US" dirty="0" smtClean="0"/>
            </a:br>
            <a:endParaRPr lang="en-US" dirty="0"/>
          </a:p>
        </p:txBody>
      </p:sp>
    </p:spTree>
    <p:extLst>
      <p:ext uri="{BB962C8B-B14F-4D97-AF65-F5344CB8AC3E}">
        <p14:creationId xmlns:p14="http://schemas.microsoft.com/office/powerpoint/2010/main" val="1749298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9141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answer to this serious threat to our most basic</a:t>
            </a:r>
            <a:r>
              <a:rPr lang="en-US" baseline="0" dirty="0" smtClean="0"/>
              <a:t> freedom?</a:t>
            </a:r>
          </a:p>
          <a:p>
            <a:r>
              <a:rPr lang="en-US" baseline="0" dirty="0" smtClean="0"/>
              <a:t>Freedom of thought and Conscience</a:t>
            </a:r>
          </a:p>
          <a:p>
            <a:r>
              <a:rPr lang="en-US" baseline="0" dirty="0" smtClean="0"/>
              <a:t>Stop being a polite extremist</a:t>
            </a:r>
          </a:p>
          <a:p>
            <a:r>
              <a:rPr lang="en-US" baseline="0" dirty="0" smtClean="0"/>
              <a:t>Join the Secular Movement</a:t>
            </a:r>
            <a:r>
              <a:rPr lang="en-US" baseline="0" dirty="0"/>
              <a:t> </a:t>
            </a:r>
            <a:r>
              <a:rPr lang="en-US" baseline="0" dirty="0" smtClean="0"/>
              <a:t>to take </a:t>
            </a:r>
            <a:r>
              <a:rPr lang="en-US" baseline="0" smtClean="0"/>
              <a:t>back America</a:t>
            </a:r>
          </a:p>
        </p:txBody>
      </p:sp>
    </p:spTree>
    <p:extLst>
      <p:ext uri="{BB962C8B-B14F-4D97-AF65-F5344CB8AC3E}">
        <p14:creationId xmlns:p14="http://schemas.microsoft.com/office/powerpoint/2010/main" val="15028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Now, instead for fighting against racial</a:t>
            </a:r>
            <a:r>
              <a:rPr lang="en-US" baseline="0" dirty="0" smtClean="0"/>
              <a:t> integration, the religious right has a new attack… the way our children are educated. They are introducing and PASSING</a:t>
            </a:r>
            <a:r>
              <a:rPr lang="en-US" dirty="0" smtClean="0"/>
              <a:t> legislation that aims to sneak creationism into science class by teaching about the false "controversy" of evolution. </a:t>
            </a:r>
          </a:p>
          <a:p>
            <a:pPr lvl="0"/>
            <a:r>
              <a:rPr lang="en-US" dirty="0" smtClean="0"/>
              <a:t>This legislation has already been passed in Louisiana and Tennessee.</a:t>
            </a:r>
          </a:p>
          <a:p>
            <a:pPr lvl="0"/>
            <a:r>
              <a:rPr lang="en-US" dirty="0" smtClean="0"/>
              <a:t>It has been introduced in over a dozen states. </a:t>
            </a:r>
          </a:p>
          <a:p>
            <a:endParaRPr lang="en-US" dirty="0"/>
          </a:p>
        </p:txBody>
      </p:sp>
    </p:spTree>
    <p:extLst>
      <p:ext uri="{BB962C8B-B14F-4D97-AF65-F5344CB8AC3E}">
        <p14:creationId xmlns:p14="http://schemas.microsoft.com/office/powerpoint/2010/main" val="349379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And</a:t>
            </a:r>
            <a:r>
              <a:rPr lang="en-US" baseline="0" dirty="0" smtClean="0">
                <a:effectLst/>
              </a:rPr>
              <a:t> they have the money and size to make sure that they continue to be heard. </a:t>
            </a:r>
            <a:r>
              <a:rPr lang="en-US" dirty="0" smtClean="0">
                <a:effectLst/>
              </a:rPr>
              <a:t>Compared to the wealth and size of the religious lobby, the Secular Coalition for America can seem like the brave, tenacious Chihuahua battling the lumbering, giant Great Dane. According to the </a:t>
            </a:r>
            <a:r>
              <a:rPr lang="en-US" dirty="0"/>
              <a:t>Pew Forum on Religion and Public Life study, </a:t>
            </a:r>
            <a:r>
              <a:rPr lang="en-US" dirty="0" smtClean="0">
                <a:effectLst/>
              </a:rPr>
              <a:t>“Lobbying for the Faithful: Religious Advocacy Groups in Washington, D.C.,” the religious right spends </a:t>
            </a:r>
            <a:r>
              <a:rPr lang="en-US" b="1" dirty="0"/>
              <a:t>$390 million dollars a year </a:t>
            </a:r>
            <a:r>
              <a:rPr lang="en-US" dirty="0"/>
              <a:t>to lobby federal government officials on their issues</a:t>
            </a:r>
            <a:r>
              <a:rPr lang="en-US" b="1" dirty="0" smtClean="0">
                <a:effectLst/>
              </a:rPr>
              <a:t>. </a:t>
            </a:r>
            <a:r>
              <a:rPr lang="en-US" b="1" dirty="0"/>
              <a:t>The Secular Coalition for America spends just $348,000.</a:t>
            </a:r>
            <a:endParaRPr lang="en-US" dirty="0"/>
          </a:p>
          <a:p>
            <a:r>
              <a:rPr lang="en-US" dirty="0" smtClean="0"/>
              <a:t/>
            </a:r>
            <a:br>
              <a:rPr lang="en-US" dirty="0" smtClean="0"/>
            </a:br>
            <a:endParaRPr lang="en-US" dirty="0" smtClean="0">
              <a:effectLst/>
            </a:endParaRPr>
          </a:p>
          <a:p>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265719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Religiously</a:t>
            </a:r>
            <a:r>
              <a:rPr lang="en-US" baseline="0" dirty="0" smtClean="0"/>
              <a:t> unaffiliated voters have the numbers and size to achieve real and lasting recognition on the Hill. </a:t>
            </a:r>
            <a:r>
              <a:rPr lang="en-US" dirty="0" smtClean="0"/>
              <a:t>In 2012, nearly 8-in-10 (79%) voters</a:t>
            </a:r>
            <a:r>
              <a:rPr lang="en-US" baseline="0" dirty="0" smtClean="0"/>
              <a:t> </a:t>
            </a:r>
            <a:r>
              <a:rPr lang="en-US" dirty="0" smtClean="0"/>
              <a:t>in Romney’s coalition were white</a:t>
            </a:r>
            <a:r>
              <a:rPr lang="en-US" baseline="0" dirty="0" smtClean="0"/>
              <a:t> </a:t>
            </a:r>
            <a:r>
              <a:rPr lang="en-US" dirty="0" smtClean="0"/>
              <a:t>Christians. By contrast, just over one-third</a:t>
            </a:r>
            <a:r>
              <a:rPr lang="en-US" baseline="0" dirty="0" smtClean="0"/>
              <a:t> </a:t>
            </a:r>
            <a:r>
              <a:rPr lang="en-US" dirty="0" smtClean="0"/>
              <a:t>(35%) of voters in Obama’s</a:t>
            </a:r>
            <a:r>
              <a:rPr lang="en-US" baseline="0" dirty="0" smtClean="0"/>
              <a:t> </a:t>
            </a:r>
            <a:r>
              <a:rPr lang="en-US" dirty="0" smtClean="0"/>
              <a:t>coalition are white Christians. By</a:t>
            </a:r>
            <a:r>
              <a:rPr lang="en-US" baseline="0" dirty="0" smtClean="0"/>
              <a:t> </a:t>
            </a:r>
            <a:r>
              <a:rPr lang="en-US" dirty="0" smtClean="0"/>
              <a:t>contrast,</a:t>
            </a:r>
            <a:r>
              <a:rPr lang="en-US" baseline="0" dirty="0" smtClean="0"/>
              <a:t> </a:t>
            </a:r>
            <a:r>
              <a:rPr lang="en-US" dirty="0" smtClean="0"/>
              <a:t>Obama’s coalition rested on</a:t>
            </a:r>
            <a:r>
              <a:rPr lang="en-US" baseline="0" dirty="0" smtClean="0"/>
              <a:t> </a:t>
            </a:r>
            <a:r>
              <a:rPr lang="en-US" dirty="0" smtClean="0"/>
              <a:t>two very different groups: ethnic</a:t>
            </a:r>
            <a:r>
              <a:rPr lang="en-US" baseline="0" dirty="0" smtClean="0"/>
              <a:t> </a:t>
            </a:r>
            <a:r>
              <a:rPr lang="en-US" dirty="0" smtClean="0"/>
              <a:t>minority Christians—a group that</a:t>
            </a:r>
            <a:r>
              <a:rPr lang="en-US" baseline="0" dirty="0" smtClean="0"/>
              <a:t> </a:t>
            </a:r>
            <a:r>
              <a:rPr lang="en-US" dirty="0" smtClean="0"/>
              <a:t>includes black, Asian, Hispanic, and</a:t>
            </a:r>
            <a:r>
              <a:rPr lang="en-US" baseline="0" dirty="0" smtClean="0"/>
              <a:t> </a:t>
            </a:r>
            <a:r>
              <a:rPr lang="en-US" dirty="0" smtClean="0"/>
              <a:t>mixed-race Christians—(31%) and the</a:t>
            </a:r>
            <a:r>
              <a:rPr lang="en-US" baseline="0" dirty="0" smtClean="0"/>
              <a:t> </a:t>
            </a:r>
            <a:r>
              <a:rPr lang="en-US" dirty="0" smtClean="0"/>
              <a:t>religiously unaffiliated (25%).</a:t>
            </a:r>
          </a:p>
          <a:p>
            <a:endParaRPr lang="en-US" dirty="0" smtClean="0"/>
          </a:p>
          <a:p>
            <a:r>
              <a:rPr lang="en-US" dirty="0" smtClean="0"/>
              <a:t>1. Notably, Obama’s religious coalition</a:t>
            </a:r>
            <a:r>
              <a:rPr lang="en-US" baseline="0" dirty="0" smtClean="0"/>
              <a:t> </a:t>
            </a:r>
            <a:r>
              <a:rPr lang="en-US" dirty="0" smtClean="0"/>
              <a:t>resembled the religious composition</a:t>
            </a:r>
            <a:r>
              <a:rPr lang="en-US" baseline="0" dirty="0" smtClean="0"/>
              <a:t> </a:t>
            </a:r>
            <a:r>
              <a:rPr lang="en-US" dirty="0" smtClean="0"/>
              <a:t>of younger voters, while Romney’s</a:t>
            </a:r>
            <a:r>
              <a:rPr lang="en-US" baseline="0" dirty="0" smtClean="0"/>
              <a:t> </a:t>
            </a:r>
            <a:r>
              <a:rPr lang="en-US" dirty="0" smtClean="0"/>
              <a:t>religious coalition resembled the</a:t>
            </a:r>
            <a:r>
              <a:rPr lang="en-US" baseline="0" dirty="0" smtClean="0"/>
              <a:t> </a:t>
            </a:r>
            <a:r>
              <a:rPr lang="en-US" dirty="0" smtClean="0"/>
              <a:t>religious composition of senior</a:t>
            </a:r>
          </a:p>
          <a:p>
            <a:r>
              <a:rPr lang="en-US" dirty="0" smtClean="0"/>
              <a:t>voters. For example, 26% of</a:t>
            </a:r>
            <a:r>
              <a:rPr lang="en-US" baseline="0" dirty="0" smtClean="0"/>
              <a:t> </a:t>
            </a:r>
            <a:r>
              <a:rPr lang="en-US" dirty="0" smtClean="0"/>
              <a:t>Millennial voters are white Christians,</a:t>
            </a:r>
            <a:r>
              <a:rPr lang="en-US" baseline="0" dirty="0" smtClean="0"/>
              <a:t> </a:t>
            </a:r>
            <a:r>
              <a:rPr lang="en-US" dirty="0" smtClean="0"/>
              <a:t>compared to 72% of senior voters. </a:t>
            </a:r>
          </a:p>
          <a:p>
            <a:r>
              <a:rPr lang="en-US" dirty="0" smtClean="0"/>
              <a:t>2.</a:t>
            </a:r>
            <a:r>
              <a:rPr lang="en-US" baseline="0" dirty="0" smtClean="0"/>
              <a:t> </a:t>
            </a:r>
            <a:r>
              <a:rPr lang="en-US" dirty="0" err="1" smtClean="0"/>
              <a:t>Nones</a:t>
            </a:r>
            <a:r>
              <a:rPr lang="en-US" dirty="0" smtClean="0"/>
              <a:t> are the largest “religious”</a:t>
            </a:r>
            <a:r>
              <a:rPr lang="en-US" baseline="0" dirty="0" smtClean="0"/>
              <a:t> </a:t>
            </a:r>
            <a:r>
              <a:rPr lang="en-US" dirty="0" smtClean="0"/>
              <a:t>voting bloc in the Democratic Party</a:t>
            </a:r>
            <a:r>
              <a:rPr lang="en-US" baseline="0" dirty="0" smtClean="0"/>
              <a:t> </a:t>
            </a:r>
            <a:r>
              <a:rPr lang="en-US" dirty="0" smtClean="0"/>
              <a:t>comprising approximately 24 percent.</a:t>
            </a:r>
          </a:p>
          <a:p>
            <a:endParaRPr lang="en-US" dirty="0" smtClean="0"/>
          </a:p>
          <a:p>
            <a:r>
              <a:rPr lang="en-US" dirty="0" smtClean="0"/>
              <a:t>Despite</a:t>
            </a:r>
            <a:r>
              <a:rPr lang="en-US" baseline="0" dirty="0" smtClean="0"/>
              <a:t> our numbers, and growing political strength, we have yet to receive the respect that we deserve, in fact when asked about </a:t>
            </a:r>
            <a:r>
              <a:rPr lang="en-US" sz="1200" kern="1200" dirty="0" smtClean="0">
                <a:solidFill>
                  <a:schemeClr val="tx1"/>
                </a:solidFill>
                <a:effectLst/>
                <a:latin typeface="+mn-lt"/>
                <a:ea typeface="+mn-ea"/>
                <a:cs typeface="+mn-cs"/>
              </a:rPr>
              <a:t>the issues and concerns facing the </a:t>
            </a:r>
            <a:r>
              <a:rPr lang="en-US" sz="1200" kern="1200" dirty="0" err="1" smtClean="0">
                <a:solidFill>
                  <a:schemeClr val="tx1"/>
                </a:solidFill>
                <a:effectLst/>
                <a:latin typeface="+mn-lt"/>
                <a:ea typeface="+mn-ea"/>
                <a:cs typeface="+mn-cs"/>
              </a:rPr>
              <a:t>nontheist</a:t>
            </a:r>
            <a:r>
              <a:rPr lang="en-US" sz="1200" kern="1200" dirty="0" smtClean="0">
                <a:solidFill>
                  <a:schemeClr val="tx1"/>
                </a:solidFill>
                <a:effectLst/>
                <a:latin typeface="+mn-lt"/>
                <a:ea typeface="+mn-ea"/>
                <a:cs typeface="+mn-cs"/>
              </a:rPr>
              <a:t> community, a senior Obama</a:t>
            </a:r>
            <a:r>
              <a:rPr lang="en-US" sz="1200" kern="1200" baseline="0" dirty="0" smtClean="0">
                <a:solidFill>
                  <a:schemeClr val="tx1"/>
                </a:solidFill>
                <a:effectLst/>
                <a:latin typeface="+mn-lt"/>
                <a:ea typeface="+mn-ea"/>
                <a:cs typeface="+mn-cs"/>
              </a:rPr>
              <a:t> advisor </a:t>
            </a:r>
            <a:r>
              <a:rPr lang="en-US" sz="1200" kern="1200" dirty="0" smtClean="0">
                <a:solidFill>
                  <a:schemeClr val="tx1"/>
                </a:solidFill>
                <a:effectLst/>
                <a:latin typeface="+mn-lt"/>
                <a:ea typeface="+mn-ea"/>
                <a:cs typeface="+mn-cs"/>
              </a:rPr>
              <a:t>replied quite simply, </a:t>
            </a:r>
            <a:r>
              <a:rPr lang="en-US" sz="1200" b="1" dirty="0" smtClean="0">
                <a:latin typeface="Copperplate Gothic Bold" pitchFamily="34" charset="0"/>
              </a:rPr>
              <a:t>“</a:t>
            </a:r>
            <a:r>
              <a:rPr lang="en-US" sz="1200" b="1" i="1" dirty="0" smtClean="0">
                <a:latin typeface="Copperplate Gothic Bold" pitchFamily="34" charset="0"/>
              </a:rPr>
              <a:t>We don’t view you as a constituency. We don’t do outreach to that community.”</a:t>
            </a:r>
            <a:r>
              <a:rPr lang="en-US" dirty="0" smtClean="0">
                <a:latin typeface="Copperplate Gothic Bold" pitchFamily="34" charset="0"/>
              </a:rPr>
              <a:t> </a:t>
            </a:r>
          </a:p>
          <a:p>
            <a:endParaRPr lang="en-US" dirty="0" smtClean="0">
              <a:latin typeface="Copperplate Gothic Bold" pitchFamily="34" charset="0"/>
            </a:endParaRPr>
          </a:p>
          <a:p>
            <a:pPr rtl="0"/>
            <a:r>
              <a:rPr lang="en-US" sz="1200" b="0" i="0" u="none" strike="noStrike" kern="1200" dirty="0" smtClean="0">
                <a:solidFill>
                  <a:schemeClr val="tx1"/>
                </a:solidFill>
                <a:effectLst/>
                <a:latin typeface="+mn-lt"/>
                <a:ea typeface="+mn-ea"/>
                <a:cs typeface="+mn-cs"/>
              </a:rPr>
              <a:t>6 % of the population is atheist, 0% of elected officials at the federal level are open atheist</a:t>
            </a:r>
            <a:endParaRPr lang="en-US" sz="1200" b="0" i="0"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19% of the population is unaffiliated, in our current congress, only less than</a:t>
            </a:r>
            <a:r>
              <a:rPr lang="en-US" sz="1200" b="0" i="0" u="none" strike="noStrike" kern="1200" baseline="0" dirty="0" smtClean="0">
                <a:solidFill>
                  <a:schemeClr val="tx1"/>
                </a:solidFill>
                <a:effectLst/>
                <a:latin typeface="+mn-lt"/>
                <a:ea typeface="+mn-ea"/>
                <a:cs typeface="+mn-cs"/>
              </a:rPr>
              <a:t> 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We are not being represented. But it doesn’t only affect us, it affects the millions of rational people across the country—believers and nonbelievers—who want lawmakers to legislate based on reason, logic and science, not theology.</a:t>
            </a:r>
            <a:endParaRPr lang="en-US" dirty="0"/>
          </a:p>
        </p:txBody>
      </p:sp>
    </p:spTree>
    <p:extLst>
      <p:ext uri="{BB962C8B-B14F-4D97-AF65-F5344CB8AC3E}">
        <p14:creationId xmlns:p14="http://schemas.microsoft.com/office/powerpoint/2010/main" val="249665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Secular</a:t>
            </a:r>
            <a:r>
              <a:rPr lang="en-US" baseline="0" dirty="0" smtClean="0"/>
              <a:t> Coalition for America is working hard to make sure that the </a:t>
            </a:r>
            <a:r>
              <a:rPr lang="en-US" baseline="0" dirty="0" err="1" smtClean="0"/>
              <a:t>nontheist</a:t>
            </a:r>
            <a:r>
              <a:rPr lang="en-US" baseline="0" dirty="0" smtClean="0"/>
              <a:t> vote is heard by the federal and state government.  Join us in the fight. An informed warrior is an effective warrior.  In order to help us in the fight, we must first learn:</a:t>
            </a:r>
          </a:p>
          <a:p>
            <a:pPr marL="285750" indent="-285750">
              <a:buFont typeface="Arial" pitchFamily="34" charset="0"/>
              <a:buChar char="•"/>
            </a:pPr>
            <a:r>
              <a:rPr lang="en-US" sz="1200" dirty="0" smtClean="0"/>
              <a:t>Who are secular voters? </a:t>
            </a:r>
          </a:p>
          <a:p>
            <a:pPr marL="285750" indent="-285750">
              <a:buFont typeface="Arial" pitchFamily="34" charset="0"/>
              <a:buChar char="•"/>
            </a:pPr>
            <a:r>
              <a:rPr lang="en-US" sz="1200" dirty="0" smtClean="0"/>
              <a:t>What are our issues?</a:t>
            </a:r>
          </a:p>
          <a:p>
            <a:pPr marL="285750" indent="-285750">
              <a:buFont typeface="Arial" pitchFamily="34" charset="0"/>
              <a:buChar char="•"/>
            </a:pPr>
            <a:r>
              <a:rPr lang="en-US" sz="1200" dirty="0" smtClean="0"/>
              <a:t>How the Secular Coalition for America is making a difference.</a:t>
            </a:r>
          </a:p>
          <a:p>
            <a:pPr marL="285750" indent="-285750">
              <a:buFont typeface="Arial" pitchFamily="34" charset="0"/>
              <a:buChar char="•"/>
            </a:pPr>
            <a:r>
              <a:rPr lang="en-US" sz="1200" dirty="0" smtClean="0"/>
              <a:t>What YOU can do to affect change! </a:t>
            </a:r>
          </a:p>
          <a:p>
            <a:r>
              <a:rPr lang="en-US" baseline="0" dirty="0" smtClean="0"/>
              <a:t> </a:t>
            </a:r>
          </a:p>
        </p:txBody>
      </p:sp>
    </p:spTree>
    <p:extLst>
      <p:ext uri="{BB962C8B-B14F-4D97-AF65-F5344CB8AC3E}">
        <p14:creationId xmlns:p14="http://schemas.microsoft.com/office/powerpoint/2010/main" val="354999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itchFamily="34" charset="0"/>
              <a:buChar char="•"/>
            </a:pPr>
            <a:r>
              <a:rPr lang="en-US" dirty="0" smtClean="0"/>
              <a:t>Who we represent: “</a:t>
            </a:r>
            <a:r>
              <a:rPr lang="en-US" dirty="0" err="1" smtClean="0"/>
              <a:t>Nones</a:t>
            </a:r>
            <a:r>
              <a:rPr lang="en-US" dirty="0" smtClean="0"/>
              <a:t>” – 35-40</a:t>
            </a:r>
            <a:r>
              <a:rPr lang="en-US" baseline="0" dirty="0" smtClean="0"/>
              <a:t>% of people under 30 – The Internet is worst enemy to Religion</a:t>
            </a:r>
            <a:endParaRPr lang="en-US" dirty="0" smtClean="0"/>
          </a:p>
          <a:p>
            <a:pPr marL="171431" indent="-171431">
              <a:buFont typeface="Arial" pitchFamily="34" charset="0"/>
              <a:buChar char="•"/>
            </a:pPr>
            <a:r>
              <a:rPr lang="en-US" dirty="0" smtClean="0"/>
              <a:t>Growth</a:t>
            </a:r>
            <a:r>
              <a:rPr lang="en-US" baseline="0" dirty="0" smtClean="0"/>
              <a:t> of the </a:t>
            </a:r>
            <a:r>
              <a:rPr lang="en-US" baseline="0" dirty="0" err="1" smtClean="0"/>
              <a:t>Nones</a:t>
            </a:r>
            <a:endParaRPr lang="en-US" baseline="0" dirty="0" smtClean="0"/>
          </a:p>
          <a:p>
            <a:pPr marL="628581" lvl="1" indent="-171431" defTabSz="914300">
              <a:buFont typeface="Arial" pitchFamily="34" charset="0"/>
              <a:buChar char="•"/>
              <a:defRPr/>
            </a:pPr>
            <a:r>
              <a:rPr lang="en-US" baseline="0" dirty="0" smtClean="0"/>
              <a:t>the fastest growing religious affiliation in the country</a:t>
            </a:r>
            <a:endParaRPr lang="en-US" dirty="0" smtClean="0"/>
          </a:p>
          <a:p>
            <a:pPr marL="628581" lvl="1" indent="-171431" defTabSz="914300">
              <a:buFont typeface="Arial" pitchFamily="34" charset="0"/>
              <a:buChar char="•"/>
              <a:defRPr/>
            </a:pPr>
            <a:r>
              <a:rPr lang="en-US" dirty="0" smtClean="0"/>
              <a:t>Currently representing 19% of all Americans (some polls as high as 40%)</a:t>
            </a:r>
          </a:p>
          <a:p>
            <a:pPr marL="628581" lvl="1" indent="-171431" defTabSz="914300">
              <a:buFont typeface="Arial" pitchFamily="34" charset="0"/>
              <a:buChar char="•"/>
              <a:defRPr/>
            </a:pPr>
            <a:r>
              <a:rPr lang="en-US" dirty="0" smtClean="0"/>
              <a:t>It is a population three times larger than Jewish, Muslim, Buddhist, Hindu, and Mormons combined!</a:t>
            </a:r>
          </a:p>
          <a:p>
            <a:pPr marL="628581" lvl="1" indent="-171431" defTabSz="914300">
              <a:buFont typeface="Arial" pitchFamily="34" charset="0"/>
              <a:buChar char="•"/>
              <a:defRPr/>
            </a:pPr>
            <a:endParaRPr lang="en-US" dirty="0" smtClean="0"/>
          </a:p>
          <a:p>
            <a:pPr marL="171431" indent="-171431" defTabSz="914300">
              <a:buFont typeface="Arial" pitchFamily="34" charset="0"/>
              <a:buChar char="•"/>
              <a:defRPr/>
            </a:pPr>
            <a:r>
              <a:rPr lang="en-US" dirty="0"/>
              <a:t>Source: American Religious Identification Survey 1990 &amp; 2008; General Social Survey 2010; Pew Research Center 2011</a:t>
            </a:r>
          </a:p>
          <a:p>
            <a:pPr marL="171431" indent="-171431" defTabSz="914300">
              <a:buFont typeface="Arial" pitchFamily="34" charset="0"/>
              <a:buChar char="•"/>
              <a:defRPr/>
            </a:pPr>
            <a:endParaRPr lang="en-US" dirty="0" smtClean="0"/>
          </a:p>
          <a:p>
            <a:r>
              <a:rPr lang="en-US" u="sng" dirty="0">
                <a:hlinkClick r:id="rId3" tooltip="Americans and religion increasingly parting ways, new survey shows"/>
              </a:rPr>
              <a:t>Americans and religion increasingly parting ways, new survey shows</a:t>
            </a:r>
            <a:r>
              <a:rPr lang="en-US" b="1" dirty="0"/>
              <a:t> </a:t>
            </a:r>
            <a:r>
              <a:rPr lang="en-US" dirty="0"/>
              <a:t>Religious affiliation in the United States is at its lowest point since it began to be tracked in the 1930s, according to analysis of newly released survey data by researchers from the University of California, Berkeley, and Duke University. Last year, one in five Americans claimed they had no religious preference, more than double the number reported in 1990. Results of the survey – which looked at numerous issues, including attitudes about gun ownership and how tax dollars should be spent, and is funded in part by the </a:t>
            </a:r>
            <a:r>
              <a:rPr lang="en-US" dirty="0" err="1"/>
              <a:t>NationalScience</a:t>
            </a:r>
            <a:r>
              <a:rPr lang="en-US" dirty="0"/>
              <a:t> Foundation – are being released now and in coming weeks. An analysis of the results suggests the following:</a:t>
            </a:r>
            <a:r>
              <a:rPr lang="en-US" dirty="0" smtClean="0"/>
              <a:t/>
            </a:r>
            <a:br>
              <a:rPr lang="en-US" dirty="0" smtClean="0"/>
            </a:br>
            <a:r>
              <a:rPr lang="en-US" dirty="0"/>
              <a:t>Liberals are far more likely to claim “no religion” (40 percent) than conservatives (9 percent)</a:t>
            </a:r>
          </a:p>
          <a:p>
            <a:r>
              <a:rPr lang="en-US" dirty="0"/>
              <a:t>Men are more likely than women to claim “no religion” (24 percent of men versus 16 percent of women).</a:t>
            </a:r>
          </a:p>
          <a:p>
            <a:r>
              <a:rPr lang="en-US" dirty="0"/>
              <a:t>More whites claimed “no religion” (21 percent) compared to African Americans (17 percent) and Mexican Americans (14 percent).</a:t>
            </a:r>
          </a:p>
          <a:p>
            <a:r>
              <a:rPr lang="en-US" dirty="0"/>
              <a:t>More than one-third of 18-to-24-year-olds claimed “no religion” compared to just 7 percent of those 75 and older.</a:t>
            </a:r>
          </a:p>
          <a:p>
            <a:r>
              <a:rPr lang="en-US" dirty="0"/>
              <a:t>Residents of the Midwestern and Southern states were least likely to claim “no religion” compared to respondents in the Western, Mountain and Northeastern states. But Midwesterners and Southerners are catching up, </a:t>
            </a:r>
            <a:r>
              <a:rPr lang="en-US" dirty="0" err="1"/>
              <a:t>Hout</a:t>
            </a:r>
            <a:r>
              <a:rPr lang="en-US" dirty="0"/>
              <a:t> said.</a:t>
            </a:r>
          </a:p>
          <a:p>
            <a:r>
              <a:rPr lang="en-US" dirty="0"/>
              <a:t>About one-third of Americans identify with a conservative Protestant denomination, one-quarter are Catholics (although 35 percent were raised Catholic) and 1.5 percent are Jewish.</a:t>
            </a:r>
          </a:p>
          <a:p>
            <a:endParaRPr lang="en-US" dirty="0"/>
          </a:p>
        </p:txBody>
      </p:sp>
    </p:spTree>
    <p:extLst>
      <p:ext uri="{BB962C8B-B14F-4D97-AF65-F5344CB8AC3E}">
        <p14:creationId xmlns:p14="http://schemas.microsoft.com/office/powerpoint/2010/main" val="94819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00">
              <a:buFont typeface="Arial" pitchFamily="34" charset="0"/>
              <a:buNone/>
              <a:defRPr/>
            </a:pPr>
            <a:r>
              <a:rPr lang="en-US" dirty="0" smtClean="0"/>
              <a:t>We also represent the voter that simply does not want </a:t>
            </a:r>
            <a:r>
              <a:rPr lang="en-US" dirty="0" err="1" smtClean="0"/>
              <a:t>america</a:t>
            </a:r>
            <a:endParaRPr lang="en-US" dirty="0" smtClean="0"/>
          </a:p>
          <a:p>
            <a:pPr marL="171431" indent="-171431" defTabSz="914300">
              <a:buFont typeface="Arial" pitchFamily="34" charset="0"/>
              <a:buChar char="•"/>
              <a:defRPr/>
            </a:pPr>
            <a:r>
              <a:rPr lang="en-US" dirty="0" smtClean="0"/>
              <a:t>55</a:t>
            </a:r>
            <a:r>
              <a:rPr lang="en-US" dirty="0"/>
              <a:t>% of Americans think political leaders should NOT rely on religious beliefs when making decisions.</a:t>
            </a:r>
          </a:p>
          <a:p>
            <a:pPr marL="171431" indent="-171431" defTabSz="914300">
              <a:buFont typeface="Arial" pitchFamily="34" charset="0"/>
              <a:buChar char="•"/>
              <a:defRPr/>
            </a:pPr>
            <a:endParaRPr lang="en-US" dirty="0"/>
          </a:p>
          <a:p>
            <a:r>
              <a:rPr lang="en-US" dirty="0" smtClean="0"/>
              <a:t>We</a:t>
            </a:r>
            <a:r>
              <a:rPr lang="en-US" baseline="0" dirty="0" smtClean="0"/>
              <a:t> are fighting elected officials who want to freely enforce their Religion on us. They claim this is freedom of Religion.</a:t>
            </a:r>
            <a:endParaRPr lang="en-US" dirty="0"/>
          </a:p>
        </p:txBody>
      </p:sp>
    </p:spTree>
    <p:extLst>
      <p:ext uri="{BB962C8B-B14F-4D97-AF65-F5344CB8AC3E}">
        <p14:creationId xmlns:p14="http://schemas.microsoft.com/office/powerpoint/2010/main" val="405934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lobby</a:t>
            </a:r>
            <a:r>
              <a:rPr lang="en-US" baseline="0" dirty="0" smtClean="0"/>
              <a:t> on?</a:t>
            </a:r>
          </a:p>
          <a:p>
            <a:r>
              <a:rPr lang="en-US" baseline="0" dirty="0" smtClean="0"/>
              <a:t>What are the threats we face?</a:t>
            </a:r>
            <a:endParaRPr lang="en-US" dirty="0"/>
          </a:p>
        </p:txBody>
      </p:sp>
    </p:spTree>
    <p:extLst>
      <p:ext uri="{BB962C8B-B14F-4D97-AF65-F5344CB8AC3E}">
        <p14:creationId xmlns:p14="http://schemas.microsoft.com/office/powerpoint/2010/main" val="201221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3F31D38-884C-45B6-91D4-4C541E6BFD02}" type="datetime1">
              <a:rPr lang="en-US" smtClean="0"/>
              <a:t>4/3/2013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11EF5CC-38FC-4845-AFD5-4454E787531B}"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E8D925-390B-461D-AEF5-88699D3D83D3}" type="datetime1">
              <a:rPr lang="en-US" smtClean="0"/>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EF5CC-38FC-4845-AFD5-4454E78753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AF52C1-B98F-41E0-A171-94D0E0AAE527}" type="datetime1">
              <a:rPr lang="en-US" smtClean="0"/>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EF5CC-38FC-4845-AFD5-4454E78753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1CB649F-9D50-4BAE-837A-321E363E9D8D}" type="datetime1">
              <a:rPr lang="en-US" smtClean="0"/>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EF5CC-38FC-4845-AFD5-4454E787531B}"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C08B695-B522-4C47-8813-A204CC470395}" type="datetime1">
              <a:rPr lang="en-US" smtClean="0"/>
              <a:t>4/3/2013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11EF5CC-38FC-4845-AFD5-4454E78753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01E23EC-D664-4D72-B28B-62CAE59C01BA}" type="datetime1">
              <a:rPr lang="en-US" smtClean="0"/>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EF5CC-38FC-4845-AFD5-4454E787531B}"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C3E723B-07CC-4C04-9124-78310250D9AF}" type="datetime1">
              <a:rPr lang="en-US" smtClean="0"/>
              <a:t>4/3/2013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EF5CC-38FC-4845-AFD5-4454E787531B}"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D69392-8D77-4964-B8D3-63D7171D0F73}" type="datetime1">
              <a:rPr lang="en-US" smtClean="0"/>
              <a:t>4/3/2013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EF5CC-38FC-4845-AFD5-4454E7875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28294-BAD0-4F42-AC89-38E506174460}" type="datetime1">
              <a:rPr lang="en-US" smtClean="0"/>
              <a:t>4/3/2013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EF5CC-38FC-4845-AFD5-4454E78753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D22C0C-2B20-437D-B35B-8D7D979B9D55}" type="datetime1">
              <a:rPr lang="en-US" smtClean="0"/>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EF5CC-38FC-4845-AFD5-4454E787531B}"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843F06-64C3-4772-8C7C-F9DA870FDA98}" type="datetime1">
              <a:rPr lang="en-US" smtClean="0"/>
              <a:t>4/3/2013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11EF5CC-38FC-4845-AFD5-4454E787531B}"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CD118B-9EFD-4AFF-958B-2734AEC84C17}" type="datetime1">
              <a:rPr lang="en-US" smtClean="0"/>
              <a:t>4/3/2013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11EF5CC-38FC-4845-AFD5-4454E78753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gif"/><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740" y="320040"/>
            <a:ext cx="4922521" cy="6217920"/>
          </a:xfrm>
          <a:prstGeom prst="rect">
            <a:avLst/>
          </a:prstGeom>
        </p:spPr>
      </p:pic>
      <p:sp>
        <p:nvSpPr>
          <p:cNvPr id="2" name="Slide Number Placeholder 1"/>
          <p:cNvSpPr>
            <a:spLocks noGrp="1"/>
          </p:cNvSpPr>
          <p:nvPr>
            <p:ph type="sldNum" sz="quarter" idx="12"/>
          </p:nvPr>
        </p:nvSpPr>
        <p:spPr/>
        <p:txBody>
          <a:bodyPr/>
          <a:lstStyle/>
          <a:p>
            <a:fld id="{F11EF5CC-38FC-4845-AFD5-4454E787531B}" type="slidenum">
              <a:rPr lang="en-US" smtClean="0"/>
              <a:t>1</a:t>
            </a:fld>
            <a:endParaRPr lang="en-US"/>
          </a:p>
        </p:txBody>
      </p:sp>
      <p:sp>
        <p:nvSpPr>
          <p:cNvPr id="3" name="TextBox 2"/>
          <p:cNvSpPr txBox="1"/>
          <p:nvPr/>
        </p:nvSpPr>
        <p:spPr>
          <a:xfrm>
            <a:off x="1676400" y="2642103"/>
            <a:ext cx="6324600" cy="646331"/>
          </a:xfrm>
          <a:prstGeom prst="rect">
            <a:avLst/>
          </a:prstGeom>
          <a:noFill/>
        </p:spPr>
        <p:txBody>
          <a:bodyPr wrap="square" rtlCol="0">
            <a:spAutoFit/>
          </a:bodyPr>
          <a:lstStyle/>
          <a:p>
            <a:pPr algn="ctr"/>
            <a:r>
              <a:rPr lang="en-US" sz="3600" dirty="0" smtClean="0">
                <a:solidFill>
                  <a:srgbClr val="FF0000"/>
                </a:solidFill>
                <a:latin typeface="Lucida Calligraphy" pitchFamily="66" charset="0"/>
              </a:rPr>
              <a:t>10</a:t>
            </a:r>
            <a:r>
              <a:rPr lang="en-US" sz="3600" baseline="30000" dirty="0" smtClean="0">
                <a:solidFill>
                  <a:srgbClr val="FF0000"/>
                </a:solidFill>
                <a:latin typeface="Lucida Calligraphy" pitchFamily="66" charset="0"/>
              </a:rPr>
              <a:t>th</a:t>
            </a:r>
            <a:r>
              <a:rPr lang="en-US" sz="3600" dirty="0" smtClean="0">
                <a:solidFill>
                  <a:srgbClr val="FF0000"/>
                </a:solidFill>
                <a:latin typeface="Lucida Calligraphy" pitchFamily="66" charset="0"/>
              </a:rPr>
              <a:t> Anniversary Year </a:t>
            </a:r>
            <a:endParaRPr lang="en-US" sz="3600" dirty="0">
              <a:solidFill>
                <a:srgbClr val="FF0000"/>
              </a:solidFill>
              <a:latin typeface="Lucida Calligraphy" pitchFamily="66" charset="0"/>
            </a:endParaRPr>
          </a:p>
        </p:txBody>
      </p:sp>
    </p:spTree>
    <p:extLst>
      <p:ext uri="{BB962C8B-B14F-4D97-AF65-F5344CB8AC3E}">
        <p14:creationId xmlns:p14="http://schemas.microsoft.com/office/powerpoint/2010/main" val="3623584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80"/>
            <a:ext cx="7772400" cy="1105619"/>
          </a:xfrm>
        </p:spPr>
        <p:txBody>
          <a:bodyPr/>
          <a:lstStyle/>
          <a:p>
            <a:pPr algn="ctr"/>
            <a:r>
              <a:rPr lang="en-US" dirty="0" smtClean="0"/>
              <a:t>Health &amp; Safety</a:t>
            </a:r>
            <a:endParaRPr lang="en-US" dirty="0"/>
          </a:p>
        </p:txBody>
      </p:sp>
      <p:sp>
        <p:nvSpPr>
          <p:cNvPr id="3" name="Content Placeholder 2"/>
          <p:cNvSpPr>
            <a:spLocks noGrp="1"/>
          </p:cNvSpPr>
          <p:nvPr>
            <p:ph sz="quarter" idx="1"/>
          </p:nvPr>
        </p:nvSpPr>
        <p:spPr>
          <a:xfrm>
            <a:off x="381000" y="1295400"/>
            <a:ext cx="4648200" cy="4419600"/>
          </a:xfrm>
        </p:spPr>
        <p:txBody>
          <a:bodyPr>
            <a:normAutofit/>
          </a:bodyPr>
          <a:lstStyle/>
          <a:p>
            <a:r>
              <a:rPr lang="en-US" sz="3600" dirty="0"/>
              <a:t>Contraception mandate</a:t>
            </a:r>
          </a:p>
          <a:p>
            <a:r>
              <a:rPr lang="en-US" sz="3600" dirty="0" smtClean="0"/>
              <a:t>Pharmacists </a:t>
            </a:r>
            <a:r>
              <a:rPr lang="en-US" sz="3600" dirty="0"/>
              <a:t>denying emergency contraception</a:t>
            </a:r>
          </a:p>
          <a:p>
            <a:r>
              <a:rPr lang="en-US" sz="3600" dirty="0" smtClean="0"/>
              <a:t>Medical </a:t>
            </a:r>
            <a:r>
              <a:rPr lang="en-US" sz="3600" dirty="0"/>
              <a:t>neglect </a:t>
            </a:r>
            <a:r>
              <a:rPr lang="en-US" sz="3600" dirty="0" smtClean="0"/>
              <a:t>of children through faith healing</a:t>
            </a: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2455" y="1295400"/>
            <a:ext cx="2209800" cy="2150872"/>
          </a:xfrm>
          <a:prstGeom prst="rect">
            <a:avLst/>
          </a:prstGeom>
        </p:spPr>
      </p:pic>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743071"/>
            <a:ext cx="3516310" cy="22005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Slide Number Placeholder 3"/>
          <p:cNvSpPr>
            <a:spLocks noGrp="1"/>
          </p:cNvSpPr>
          <p:nvPr>
            <p:ph type="sldNum" sz="quarter" idx="12"/>
          </p:nvPr>
        </p:nvSpPr>
        <p:spPr/>
        <p:txBody>
          <a:bodyPr/>
          <a:lstStyle/>
          <a:p>
            <a:fld id="{F11EF5CC-38FC-4845-AFD5-4454E787531B}" type="slidenum">
              <a:rPr lang="en-US" smtClean="0"/>
              <a:t>10</a:t>
            </a:fld>
            <a:endParaRPr lang="en-US"/>
          </a:p>
        </p:txBody>
      </p:sp>
    </p:spTree>
    <p:extLst>
      <p:ext uri="{BB962C8B-B14F-4D97-AF65-F5344CB8AC3E}">
        <p14:creationId xmlns:p14="http://schemas.microsoft.com/office/powerpoint/2010/main" val="4146298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sz="quarter" idx="1"/>
          </p:nvPr>
        </p:nvSpPr>
        <p:spPr>
          <a:xfrm>
            <a:off x="304800" y="1600200"/>
            <a:ext cx="4267200" cy="4648200"/>
          </a:xfrm>
        </p:spPr>
        <p:txBody>
          <a:bodyPr>
            <a:normAutofit/>
          </a:bodyPr>
          <a:lstStyle/>
          <a:p>
            <a:r>
              <a:rPr lang="en-US" sz="3600" dirty="0"/>
              <a:t>Voucher programs </a:t>
            </a:r>
            <a:endParaRPr lang="en-US" sz="3600" dirty="0" smtClean="0"/>
          </a:p>
          <a:p>
            <a:r>
              <a:rPr lang="en-US" sz="3600" dirty="0" smtClean="0"/>
              <a:t>Abstinence-only sex education</a:t>
            </a:r>
          </a:p>
          <a:p>
            <a:r>
              <a:rPr lang="en-US" sz="3600" dirty="0" smtClean="0"/>
              <a:t>“Creationism” and “Intelligent </a:t>
            </a:r>
            <a:r>
              <a:rPr lang="en-US" sz="3600" dirty="0"/>
              <a:t>design” </a:t>
            </a:r>
            <a:r>
              <a:rPr lang="en-US" sz="3600" dirty="0" smtClean="0"/>
              <a:t>in </a:t>
            </a:r>
            <a:r>
              <a:rPr lang="en-US" sz="3600" dirty="0"/>
              <a:t>science </a:t>
            </a:r>
            <a:r>
              <a:rPr lang="en-US" sz="3600" dirty="0" smtClean="0"/>
              <a:t>classrooms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1008130"/>
            <a:ext cx="3810000" cy="51354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p:cNvSpPr>
            <a:spLocks noGrp="1"/>
          </p:cNvSpPr>
          <p:nvPr>
            <p:ph type="sldNum" sz="quarter" idx="12"/>
          </p:nvPr>
        </p:nvSpPr>
        <p:spPr/>
        <p:txBody>
          <a:bodyPr/>
          <a:lstStyle/>
          <a:p>
            <a:fld id="{F11EF5CC-38FC-4845-AFD5-4454E787531B}" type="slidenum">
              <a:rPr lang="en-US" smtClean="0"/>
              <a:t>11</a:t>
            </a:fld>
            <a:endParaRPr lang="en-US"/>
          </a:p>
        </p:txBody>
      </p:sp>
    </p:spTree>
    <p:extLst>
      <p:ext uri="{BB962C8B-B14F-4D97-AF65-F5344CB8AC3E}">
        <p14:creationId xmlns:p14="http://schemas.microsoft.com/office/powerpoint/2010/main" val="4279606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Intelligent Design</a:t>
            </a:r>
            <a:endParaRPr lang="en-US" dirty="0"/>
          </a:p>
        </p:txBody>
      </p:sp>
      <p:sp>
        <p:nvSpPr>
          <p:cNvPr id="3" name="Slide Number Placeholder 2"/>
          <p:cNvSpPr>
            <a:spLocks noGrp="1"/>
          </p:cNvSpPr>
          <p:nvPr>
            <p:ph type="sldNum" sz="quarter" idx="12"/>
          </p:nvPr>
        </p:nvSpPr>
        <p:spPr/>
        <p:txBody>
          <a:bodyPr/>
          <a:lstStyle/>
          <a:p>
            <a:fld id="{F11EF5CC-38FC-4845-AFD5-4454E787531B}" type="slidenum">
              <a:rPr lang="en-US" smtClean="0"/>
              <a:t>12</a:t>
            </a:fld>
            <a:endParaRPr lang="en-US"/>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792184" y="1447800"/>
            <a:ext cx="6016831" cy="4572000"/>
          </a:xfrm>
        </p:spPr>
      </p:pic>
    </p:spTree>
    <p:extLst>
      <p:ext uri="{BB962C8B-B14F-4D97-AF65-F5344CB8AC3E}">
        <p14:creationId xmlns:p14="http://schemas.microsoft.com/office/powerpoint/2010/main" val="147240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Religious Privileging Tax Policy</a:t>
            </a:r>
            <a:endParaRPr lang="en-US" dirty="0"/>
          </a:p>
        </p:txBody>
      </p:sp>
      <p:sp>
        <p:nvSpPr>
          <p:cNvPr id="3" name="Content Placeholder 2"/>
          <p:cNvSpPr>
            <a:spLocks noGrp="1"/>
          </p:cNvSpPr>
          <p:nvPr>
            <p:ph sz="quarter" idx="1"/>
          </p:nvPr>
        </p:nvSpPr>
        <p:spPr>
          <a:xfrm>
            <a:off x="762000" y="1600201"/>
            <a:ext cx="4267200" cy="4419599"/>
          </a:xfrm>
        </p:spPr>
        <p:txBody>
          <a:bodyPr>
            <a:normAutofit/>
          </a:bodyPr>
          <a:lstStyle/>
          <a:p>
            <a:r>
              <a:rPr lang="en-US" sz="2800" dirty="0" smtClean="0"/>
              <a:t>Houses </a:t>
            </a:r>
            <a:r>
              <a:rPr lang="en-US" sz="2800" dirty="0"/>
              <a:t>of Worship </a:t>
            </a:r>
            <a:r>
              <a:rPr lang="en-US" sz="2800" dirty="0" smtClean="0"/>
              <a:t>endorsing </a:t>
            </a:r>
            <a:r>
              <a:rPr lang="en-US" sz="2800" dirty="0"/>
              <a:t>candidates </a:t>
            </a:r>
            <a:endParaRPr lang="en-US" sz="2800" dirty="0" smtClean="0"/>
          </a:p>
          <a:p>
            <a:r>
              <a:rPr lang="en-US" sz="2800" dirty="0" smtClean="0"/>
              <a:t>Faith-Based Nonprofits are exempt from </a:t>
            </a:r>
            <a:r>
              <a:rPr lang="en-US" sz="2800" dirty="0"/>
              <a:t>IRS </a:t>
            </a:r>
            <a:r>
              <a:rPr lang="en-US" sz="2800" dirty="0" smtClean="0"/>
              <a:t>reporting</a:t>
            </a:r>
          </a:p>
          <a:p>
            <a:r>
              <a:rPr lang="en-US" sz="2800" dirty="0" smtClean="0"/>
              <a:t>Tax </a:t>
            </a:r>
            <a:r>
              <a:rPr lang="en-US" sz="2800" dirty="0"/>
              <a:t>subsidies and exemptions for religious organizations</a:t>
            </a:r>
          </a:p>
          <a:p>
            <a:pPr lvl="1"/>
            <a:r>
              <a:rPr lang="en-US" sz="2800" dirty="0" smtClean="0"/>
              <a:t>$71 Billion</a:t>
            </a:r>
          </a:p>
          <a:p>
            <a:pPr lvl="1"/>
            <a:endParaRPr lang="en-US" dirty="0"/>
          </a:p>
        </p:txBody>
      </p:sp>
      <p:sp>
        <p:nvSpPr>
          <p:cNvPr id="4" name="Slide Number Placeholder 3"/>
          <p:cNvSpPr>
            <a:spLocks noGrp="1"/>
          </p:cNvSpPr>
          <p:nvPr>
            <p:ph type="sldNum" sz="quarter" idx="12"/>
          </p:nvPr>
        </p:nvSpPr>
        <p:spPr/>
        <p:txBody>
          <a:bodyPr/>
          <a:lstStyle/>
          <a:p>
            <a:fld id="{F11EF5CC-38FC-4845-AFD5-4454E787531B}" type="slidenum">
              <a:rPr lang="en-US" smtClean="0"/>
              <a:t>13</a:t>
            </a:fld>
            <a:endParaRPr lang="en-US"/>
          </a:p>
        </p:txBody>
      </p:sp>
      <p:pic>
        <p:nvPicPr>
          <p:cNvPr id="1028" name="Picture 4" descr="http://sharpiron.files.wordpress.com/2008/09/little-white-voting-boo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5623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16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946150"/>
          </a:xfrm>
        </p:spPr>
        <p:txBody>
          <a:bodyPr/>
          <a:lstStyle/>
          <a:p>
            <a:pPr algn="ctr"/>
            <a:r>
              <a:rPr lang="en-US" dirty="0" smtClean="0"/>
              <a:t>Discrimination</a:t>
            </a:r>
            <a:endParaRPr lang="en-US" dirty="0"/>
          </a:p>
        </p:txBody>
      </p:sp>
      <p:sp>
        <p:nvSpPr>
          <p:cNvPr id="3" name="Content Placeholder 2"/>
          <p:cNvSpPr>
            <a:spLocks noGrp="1"/>
          </p:cNvSpPr>
          <p:nvPr>
            <p:ph sz="quarter" idx="1"/>
          </p:nvPr>
        </p:nvSpPr>
        <p:spPr>
          <a:xfrm>
            <a:off x="533400" y="1752600"/>
            <a:ext cx="5486400" cy="4267200"/>
          </a:xfrm>
        </p:spPr>
        <p:txBody>
          <a:bodyPr>
            <a:normAutofit fontScale="92500" lnSpcReduction="10000"/>
          </a:bodyPr>
          <a:lstStyle/>
          <a:p>
            <a:r>
              <a:rPr lang="en-US" sz="3200" dirty="0" smtClean="0"/>
              <a:t>Employer religious discrimination</a:t>
            </a:r>
            <a:endParaRPr lang="en-US" sz="3200" dirty="0"/>
          </a:p>
          <a:p>
            <a:r>
              <a:rPr lang="en-US" sz="3200" dirty="0" smtClean="0"/>
              <a:t>Landlords violating discrimination </a:t>
            </a:r>
            <a:r>
              <a:rPr lang="en-US" sz="3200" dirty="0"/>
              <a:t>laws </a:t>
            </a:r>
            <a:r>
              <a:rPr lang="en-US" sz="3200" dirty="0" smtClean="0"/>
              <a:t>may - using </a:t>
            </a:r>
            <a:r>
              <a:rPr lang="en-US" sz="3200" dirty="0"/>
              <a:t>religion as a </a:t>
            </a:r>
            <a:r>
              <a:rPr lang="en-US" sz="3200" dirty="0" smtClean="0"/>
              <a:t>justification</a:t>
            </a:r>
          </a:p>
          <a:p>
            <a:r>
              <a:rPr lang="en-US" sz="3200" dirty="0" smtClean="0"/>
              <a:t>Government issued marriage license requirements based on religious dogma</a:t>
            </a:r>
          </a:p>
          <a:p>
            <a:r>
              <a:rPr lang="en-US" sz="3200" dirty="0" smtClean="0"/>
              <a:t>Adoption discrimination with federal $$$</a:t>
            </a:r>
          </a:p>
          <a:p>
            <a:endParaRPr lang="en-US" dirty="0"/>
          </a:p>
          <a:p>
            <a:pPr marL="320040" lvl="1" indent="0">
              <a:buNone/>
            </a:pPr>
            <a:endParaRPr lang="en-US" dirty="0" smtClean="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371600"/>
            <a:ext cx="2629281" cy="5105400"/>
          </a:xfrm>
          <a:prstGeom prst="rect">
            <a:avLst/>
          </a:prstGeom>
          <a:ln w="38100">
            <a:solidFill>
              <a:schemeClr val="tx1"/>
            </a:solidFill>
          </a:ln>
        </p:spPr>
      </p:pic>
      <p:sp>
        <p:nvSpPr>
          <p:cNvPr id="4" name="Slide Number Placeholder 3"/>
          <p:cNvSpPr>
            <a:spLocks noGrp="1"/>
          </p:cNvSpPr>
          <p:nvPr>
            <p:ph type="sldNum" sz="quarter" idx="12"/>
          </p:nvPr>
        </p:nvSpPr>
        <p:spPr/>
        <p:txBody>
          <a:bodyPr/>
          <a:lstStyle/>
          <a:p>
            <a:fld id="{F11EF5CC-38FC-4845-AFD5-4454E787531B}" type="slidenum">
              <a:rPr lang="en-US" smtClean="0"/>
              <a:t>14</a:t>
            </a:fld>
            <a:endParaRPr lang="en-US"/>
          </a:p>
        </p:txBody>
      </p:sp>
    </p:spTree>
    <p:extLst>
      <p:ext uri="{BB962C8B-B14F-4D97-AF65-F5344CB8AC3E}">
        <p14:creationId xmlns:p14="http://schemas.microsoft.com/office/powerpoint/2010/main" val="83854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Secular Coalition for America</a:t>
            </a:r>
            <a:br>
              <a:rPr lang="en-US" dirty="0" smtClean="0"/>
            </a:br>
            <a:r>
              <a:rPr lang="en-US" dirty="0" smtClean="0"/>
              <a:t>Member Organizations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4343400"/>
            <a:ext cx="2660601" cy="147885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373" y="4343400"/>
            <a:ext cx="1335507" cy="134457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0503" y="3579050"/>
            <a:ext cx="2563097" cy="82769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8463" y="5100448"/>
            <a:ext cx="1311320" cy="144498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078" y="2085211"/>
            <a:ext cx="2144724" cy="123674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547" y="1897896"/>
            <a:ext cx="1872112" cy="1188256"/>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2544" y="1555050"/>
            <a:ext cx="1929298" cy="1873949"/>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5685" y="3682467"/>
            <a:ext cx="2398715" cy="1282844"/>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8126" y="5838887"/>
            <a:ext cx="3204966" cy="734471"/>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52702" y="5240299"/>
            <a:ext cx="2286000" cy="895350"/>
          </a:xfrm>
          <a:prstGeom prst="rect">
            <a:avLst/>
          </a:prstGeom>
        </p:spPr>
      </p:pic>
      <p:pic>
        <p:nvPicPr>
          <p:cNvPr id="1026" name="Picture 2" descr="C:\Users\Nick\Pictures\Member organization logos\Huumanists.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373" y="3255962"/>
            <a:ext cx="2587625" cy="85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47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944562"/>
          </a:xfrm>
        </p:spPr>
        <p:txBody>
          <a:bodyPr>
            <a:normAutofit/>
          </a:bodyPr>
          <a:lstStyle/>
          <a:p>
            <a:pPr algn="ctr"/>
            <a:r>
              <a:rPr lang="en-US" sz="3200" dirty="0" smtClean="0"/>
              <a:t>Unifying the Secular Movement – National Call</a:t>
            </a:r>
            <a:endParaRPr lang="en-US" sz="3200" dirty="0"/>
          </a:p>
        </p:txBody>
      </p:sp>
      <p:sp>
        <p:nvSpPr>
          <p:cNvPr id="4" name="Content Placeholder 3"/>
          <p:cNvSpPr>
            <a:spLocks noGrp="1"/>
          </p:cNvSpPr>
          <p:nvPr>
            <p:ph sz="quarter" idx="1"/>
          </p:nvPr>
        </p:nvSpPr>
        <p:spPr>
          <a:xfrm>
            <a:off x="685800" y="1447800"/>
            <a:ext cx="4114800" cy="1905000"/>
          </a:xfrm>
        </p:spPr>
        <p:txBody>
          <a:bodyPr>
            <a:normAutofit fontScale="92500" lnSpcReduction="10000"/>
          </a:bodyPr>
          <a:lstStyle/>
          <a:p>
            <a:r>
              <a:rPr lang="en-US" sz="3000" dirty="0" smtClean="0"/>
              <a:t>White House &amp; Congress</a:t>
            </a:r>
          </a:p>
          <a:p>
            <a:r>
              <a:rPr lang="en-US" sz="3000" dirty="0" smtClean="0"/>
              <a:t>Secular Events </a:t>
            </a:r>
          </a:p>
          <a:p>
            <a:r>
              <a:rPr lang="en-US" sz="3000" dirty="0" smtClean="0"/>
              <a:t>Secular News</a:t>
            </a:r>
          </a:p>
          <a:p>
            <a:r>
              <a:rPr lang="en-US" sz="3000" dirty="0" smtClean="0"/>
              <a:t>United Nations</a:t>
            </a:r>
          </a:p>
          <a:p>
            <a:endParaRPr lang="en-US" sz="2000" dirty="0" smtClean="0"/>
          </a:p>
        </p:txBody>
      </p:sp>
      <p:sp>
        <p:nvSpPr>
          <p:cNvPr id="5" name="TextBox 4"/>
          <p:cNvSpPr txBox="1"/>
          <p:nvPr/>
        </p:nvSpPr>
        <p:spPr>
          <a:xfrm>
            <a:off x="1524000" y="3810000"/>
            <a:ext cx="5943600" cy="1754326"/>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b="1" dirty="0" smtClean="0"/>
              <a:t>Thursdays at Noon ET</a:t>
            </a:r>
          </a:p>
          <a:p>
            <a:pPr algn="ctr"/>
            <a:r>
              <a:rPr lang="en-US" sz="3600" b="1" dirty="0" smtClean="0"/>
              <a:t>Phone: 559-726-1300</a:t>
            </a:r>
          </a:p>
          <a:p>
            <a:pPr algn="ctr"/>
            <a:r>
              <a:rPr lang="en-US" sz="3600" b="1" dirty="0" smtClean="0"/>
              <a:t>Code: 199568</a:t>
            </a:r>
            <a:endParaRPr lang="en-US" sz="3600" b="1" dirty="0"/>
          </a:p>
        </p:txBody>
      </p:sp>
      <p:sp>
        <p:nvSpPr>
          <p:cNvPr id="3" name="Slide Number Placeholder 2"/>
          <p:cNvSpPr>
            <a:spLocks noGrp="1"/>
          </p:cNvSpPr>
          <p:nvPr>
            <p:ph type="sldNum" sz="quarter" idx="12"/>
          </p:nvPr>
        </p:nvSpPr>
        <p:spPr/>
        <p:txBody>
          <a:bodyPr/>
          <a:lstStyle/>
          <a:p>
            <a:fld id="{F11EF5CC-38FC-4845-AFD5-4454E787531B}" type="slidenum">
              <a:rPr lang="en-US" smtClean="0"/>
              <a:t>16</a:t>
            </a:fld>
            <a:endParaRPr lang="en-US"/>
          </a:p>
        </p:txBody>
      </p:sp>
      <p:sp>
        <p:nvSpPr>
          <p:cNvPr id="6" name="Rectangle 5"/>
          <p:cNvSpPr/>
          <p:nvPr/>
        </p:nvSpPr>
        <p:spPr>
          <a:xfrm>
            <a:off x="4648200" y="1447800"/>
            <a:ext cx="4114800" cy="1885131"/>
          </a:xfrm>
          <a:prstGeom prst="rect">
            <a:avLst/>
          </a:prstGeom>
        </p:spPr>
        <p:txBody>
          <a:bodyPr wrap="square">
            <a:spAutoFit/>
          </a:bodyPr>
          <a:lstStyle/>
          <a:p>
            <a:pPr marL="274320" indent="-274320">
              <a:lnSpc>
                <a:spcPct val="90000"/>
              </a:lnSpc>
              <a:spcBef>
                <a:spcPts val="580"/>
              </a:spcBef>
              <a:buClr>
                <a:schemeClr val="accent1"/>
              </a:buClr>
              <a:buSzPct val="85000"/>
              <a:buFont typeface="Wingdings 2"/>
              <a:buChar char=""/>
            </a:pPr>
            <a:r>
              <a:rPr lang="en-US" sz="2800" dirty="0"/>
              <a:t>Judicial Update</a:t>
            </a:r>
          </a:p>
          <a:p>
            <a:pPr marL="274320" indent="-274320">
              <a:lnSpc>
                <a:spcPct val="90000"/>
              </a:lnSpc>
              <a:spcBef>
                <a:spcPts val="580"/>
              </a:spcBef>
              <a:buClr>
                <a:schemeClr val="accent1"/>
              </a:buClr>
              <a:buSzPct val="85000"/>
              <a:buFont typeface="Wingdings 2"/>
              <a:buChar char=""/>
            </a:pPr>
            <a:r>
              <a:rPr lang="en-US" sz="2800" dirty="0"/>
              <a:t>State Chapters</a:t>
            </a:r>
          </a:p>
          <a:p>
            <a:pPr marL="274320" indent="-274320">
              <a:lnSpc>
                <a:spcPct val="90000"/>
              </a:lnSpc>
              <a:spcBef>
                <a:spcPts val="580"/>
              </a:spcBef>
              <a:buClr>
                <a:schemeClr val="accent1"/>
              </a:buClr>
              <a:buSzPct val="85000"/>
              <a:buFont typeface="Wingdings 2"/>
              <a:buChar char=""/>
            </a:pPr>
            <a:r>
              <a:rPr lang="en-US" sz="2800" dirty="0"/>
              <a:t>New Research</a:t>
            </a:r>
          </a:p>
          <a:p>
            <a:pPr marL="274320" indent="-274320">
              <a:lnSpc>
                <a:spcPct val="90000"/>
              </a:lnSpc>
              <a:spcBef>
                <a:spcPts val="580"/>
              </a:spcBef>
              <a:buClr>
                <a:schemeClr val="accent1"/>
              </a:buClr>
              <a:buSzPct val="85000"/>
              <a:buFont typeface="Wingdings 2"/>
              <a:buChar char=""/>
            </a:pPr>
            <a:r>
              <a:rPr lang="en-US" sz="2800" dirty="0"/>
              <a:t>Coalition Expansion</a:t>
            </a:r>
          </a:p>
        </p:txBody>
      </p:sp>
    </p:spTree>
    <p:extLst>
      <p:ext uri="{BB962C8B-B14F-4D97-AF65-F5344CB8AC3E}">
        <p14:creationId xmlns:p14="http://schemas.microsoft.com/office/powerpoint/2010/main" val="1800607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fontScale="90000"/>
          </a:bodyPr>
          <a:lstStyle/>
          <a:p>
            <a:pPr algn="ctr"/>
            <a:r>
              <a:rPr lang="en-US" dirty="0" smtClean="0"/>
              <a:t/>
            </a:r>
            <a:br>
              <a:rPr lang="en-US" dirty="0" smtClean="0"/>
            </a:br>
            <a:r>
              <a:rPr lang="en-US" dirty="0" smtClean="0"/>
              <a:t>Endorsing Organizations</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088073674"/>
              </p:ext>
            </p:extLst>
          </p:nvPr>
        </p:nvGraphicFramePr>
        <p:xfrm>
          <a:off x="2057400" y="1371600"/>
          <a:ext cx="5486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11EF5CC-38FC-4845-AFD5-4454E787531B}" type="slidenum">
              <a:rPr lang="en-US" smtClean="0"/>
              <a:t>17</a:t>
            </a:fld>
            <a:endParaRPr lang="en-US"/>
          </a:p>
        </p:txBody>
      </p:sp>
    </p:spTree>
    <p:extLst>
      <p:ext uri="{BB962C8B-B14F-4D97-AF65-F5344CB8AC3E}">
        <p14:creationId xmlns:p14="http://schemas.microsoft.com/office/powerpoint/2010/main" val="1566985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SCA Success Measures</a:t>
            </a:r>
            <a:endParaRPr lang="en-US" dirty="0"/>
          </a:p>
        </p:txBody>
      </p:sp>
      <p:graphicFrame>
        <p:nvGraphicFramePr>
          <p:cNvPr id="5" name="Chart 4"/>
          <p:cNvGraphicFramePr/>
          <p:nvPr>
            <p:extLst>
              <p:ext uri="{D42A27DB-BD31-4B8C-83A1-F6EECF244321}">
                <p14:modId xmlns:p14="http://schemas.microsoft.com/office/powerpoint/2010/main" val="1530969541"/>
              </p:ext>
            </p:extLst>
          </p:nvPr>
        </p:nvGraphicFramePr>
        <p:xfrm>
          <a:off x="2209800" y="1143000"/>
          <a:ext cx="47244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37011" y="6172200"/>
            <a:ext cx="496389" cy="365125"/>
          </a:xfrm>
        </p:spPr>
        <p:txBody>
          <a:bodyPr/>
          <a:lstStyle/>
          <a:p>
            <a:pPr algn="l"/>
            <a:fld id="{F11EF5CC-38FC-4845-AFD5-4454E787531B}" type="slidenum">
              <a:rPr lang="en-US" smtClean="0"/>
              <a:pPr algn="l"/>
              <a:t>18</a:t>
            </a:fld>
            <a:endParaRPr lang="en-US" dirty="0"/>
          </a:p>
        </p:txBody>
      </p:sp>
      <p:graphicFrame>
        <p:nvGraphicFramePr>
          <p:cNvPr id="3" name="Chart 2"/>
          <p:cNvGraphicFramePr/>
          <p:nvPr>
            <p:extLst>
              <p:ext uri="{D42A27DB-BD31-4B8C-83A1-F6EECF244321}">
                <p14:modId xmlns:p14="http://schemas.microsoft.com/office/powerpoint/2010/main" val="1255445808"/>
              </p:ext>
            </p:extLst>
          </p:nvPr>
        </p:nvGraphicFramePr>
        <p:xfrm>
          <a:off x="1905000" y="3733800"/>
          <a:ext cx="5181600" cy="3124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8539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1EF5CC-38FC-4845-AFD5-4454E787531B}" type="slidenum">
              <a:rPr lang="en-US" smtClean="0"/>
              <a:t>19</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905" t="9905" r="5844" b="8762"/>
          <a:stretch/>
        </p:blipFill>
        <p:spPr>
          <a:xfrm>
            <a:off x="609600" y="381000"/>
            <a:ext cx="8307977" cy="6053766"/>
          </a:xfrm>
          <a:prstGeom prst="rect">
            <a:avLst/>
          </a:prstGeom>
        </p:spPr>
      </p:pic>
    </p:spTree>
    <p:extLst>
      <p:ext uri="{BB962C8B-B14F-4D97-AF65-F5344CB8AC3E}">
        <p14:creationId xmlns:p14="http://schemas.microsoft.com/office/powerpoint/2010/main" val="640797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35079242"/>
              </p:ext>
            </p:extLst>
          </p:nvPr>
        </p:nvGraphicFramePr>
        <p:xfrm>
          <a:off x="533400" y="201560"/>
          <a:ext cx="8001000" cy="551343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11EF5CC-38FC-4845-AFD5-4454E787531B}" type="slidenum">
              <a:rPr lang="en-US" smtClean="0"/>
              <a:t>2</a:t>
            </a:fld>
            <a:endParaRPr lang="en-US"/>
          </a:p>
        </p:txBody>
      </p:sp>
    </p:spTree>
    <p:extLst>
      <p:ext uri="{BB962C8B-B14F-4D97-AF65-F5344CB8AC3E}">
        <p14:creationId xmlns:p14="http://schemas.microsoft.com/office/powerpoint/2010/main" val="2917523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dirty="0" smtClean="0"/>
              <a:t>State Chapters</a:t>
            </a:r>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792480" y="1447800"/>
            <a:ext cx="7772399" cy="5181600"/>
          </a:xfrm>
        </p:spPr>
      </p:pic>
      <p:sp>
        <p:nvSpPr>
          <p:cNvPr id="3" name="Slide Number Placeholder 2"/>
          <p:cNvSpPr>
            <a:spLocks noGrp="1"/>
          </p:cNvSpPr>
          <p:nvPr>
            <p:ph type="sldNum" sz="quarter" idx="12"/>
          </p:nvPr>
        </p:nvSpPr>
        <p:spPr/>
        <p:txBody>
          <a:bodyPr/>
          <a:lstStyle/>
          <a:p>
            <a:fld id="{F11EF5CC-38FC-4845-AFD5-4454E787531B}" type="slidenum">
              <a:rPr lang="en-US" smtClean="0"/>
              <a:t>20</a:t>
            </a:fld>
            <a:endParaRPr lang="en-US"/>
          </a:p>
        </p:txBody>
      </p:sp>
    </p:spTree>
    <p:extLst>
      <p:ext uri="{BB962C8B-B14F-4D97-AF65-F5344CB8AC3E}">
        <p14:creationId xmlns:p14="http://schemas.microsoft.com/office/powerpoint/2010/main" val="2420487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Religiously Motivated State Laws</a:t>
            </a:r>
            <a:endParaRPr lang="en-US" dirty="0"/>
          </a:p>
        </p:txBody>
      </p:sp>
      <p:sp>
        <p:nvSpPr>
          <p:cNvPr id="6" name="Content Placeholder 5"/>
          <p:cNvSpPr>
            <a:spLocks noGrp="1"/>
          </p:cNvSpPr>
          <p:nvPr>
            <p:ph sz="quarter" idx="1"/>
          </p:nvPr>
        </p:nvSpPr>
        <p:spPr>
          <a:xfrm>
            <a:off x="609600" y="1539240"/>
            <a:ext cx="4648200" cy="4724400"/>
          </a:xfrm>
        </p:spPr>
        <p:txBody>
          <a:bodyPr>
            <a:normAutofit fontScale="92500" lnSpcReduction="10000"/>
          </a:bodyPr>
          <a:lstStyle/>
          <a:p>
            <a:r>
              <a:rPr lang="en-US" dirty="0"/>
              <a:t>6 </a:t>
            </a:r>
            <a:r>
              <a:rPr lang="en-US" dirty="0" smtClean="0"/>
              <a:t>- pharmacists can </a:t>
            </a:r>
            <a:r>
              <a:rPr lang="en-US" dirty="0"/>
              <a:t>refuse to </a:t>
            </a:r>
            <a:r>
              <a:rPr lang="en-US" dirty="0" smtClean="0"/>
              <a:t>dispense emergency contraceptives</a:t>
            </a:r>
            <a:endParaRPr lang="en-US" dirty="0"/>
          </a:p>
          <a:p>
            <a:r>
              <a:rPr lang="en-US" dirty="0"/>
              <a:t>8 - do not inspect religious childcare centers</a:t>
            </a:r>
          </a:p>
          <a:p>
            <a:r>
              <a:rPr lang="en-US" dirty="0" smtClean="0"/>
              <a:t>21 - </a:t>
            </a:r>
            <a:r>
              <a:rPr lang="en-US" dirty="0"/>
              <a:t>exempt employers from contraceptive coverage </a:t>
            </a:r>
            <a:endParaRPr lang="en-US" dirty="0" smtClean="0"/>
          </a:p>
          <a:p>
            <a:r>
              <a:rPr lang="en-US" dirty="0"/>
              <a:t>30 </a:t>
            </a:r>
            <a:r>
              <a:rPr lang="en-US" dirty="0" smtClean="0"/>
              <a:t>- ban </a:t>
            </a:r>
            <a:r>
              <a:rPr lang="en-US" dirty="0"/>
              <a:t>all forms of marriage except one-man-one-woman</a:t>
            </a:r>
            <a:endParaRPr lang="en-US" dirty="0" smtClean="0"/>
          </a:p>
          <a:p>
            <a:r>
              <a:rPr lang="en-US" dirty="0"/>
              <a:t>32 - sex education curricula not medically accurate</a:t>
            </a:r>
          </a:p>
          <a:p>
            <a:r>
              <a:rPr lang="en-US" dirty="0" smtClean="0"/>
              <a:t>44 - require “under God” in Pledge of Allegiance</a:t>
            </a:r>
          </a:p>
        </p:txBody>
      </p:sp>
      <p:sp>
        <p:nvSpPr>
          <p:cNvPr id="3" name="Slide Number Placeholder 2"/>
          <p:cNvSpPr>
            <a:spLocks noGrp="1"/>
          </p:cNvSpPr>
          <p:nvPr>
            <p:ph type="sldNum" sz="quarter" idx="12"/>
          </p:nvPr>
        </p:nvSpPr>
        <p:spPr/>
        <p:txBody>
          <a:bodyPr/>
          <a:lstStyle/>
          <a:p>
            <a:fld id="{F11EF5CC-38FC-4845-AFD5-4454E787531B}" type="slidenum">
              <a:rPr lang="en-US" smtClean="0"/>
              <a:t>21</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600200"/>
            <a:ext cx="3218688" cy="4191000"/>
          </a:xfrm>
          <a:prstGeom prst="rect">
            <a:avLst/>
          </a:prstGeom>
        </p:spPr>
      </p:pic>
      <p:sp>
        <p:nvSpPr>
          <p:cNvPr id="5" name="TextBox 4"/>
          <p:cNvSpPr txBox="1"/>
          <p:nvPr/>
        </p:nvSpPr>
        <p:spPr>
          <a:xfrm>
            <a:off x="5410200" y="5791200"/>
            <a:ext cx="3218688" cy="369332"/>
          </a:xfrm>
          <a:prstGeom prst="rect">
            <a:avLst/>
          </a:prstGeom>
          <a:noFill/>
        </p:spPr>
        <p:txBody>
          <a:bodyPr wrap="square" rtlCol="0">
            <a:spAutoFit/>
          </a:bodyPr>
          <a:lstStyle/>
          <a:p>
            <a:r>
              <a:rPr lang="en-US" dirty="0" smtClean="0"/>
              <a:t>Prayer for Bobby Jindal (R-LA)</a:t>
            </a:r>
            <a:endParaRPr lang="en-US" dirty="0"/>
          </a:p>
        </p:txBody>
      </p:sp>
    </p:spTree>
    <p:extLst>
      <p:ext uri="{BB962C8B-B14F-4D97-AF65-F5344CB8AC3E}">
        <p14:creationId xmlns:p14="http://schemas.microsoft.com/office/powerpoint/2010/main" val="2345381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90600" y="703830"/>
            <a:ext cx="6629400" cy="830997"/>
          </a:xfrm>
          <a:prstGeom prst="rect">
            <a:avLst/>
          </a:prstGeom>
          <a:noFill/>
        </p:spPr>
        <p:txBody>
          <a:bodyPr wrap="square" rtlCol="0">
            <a:spAutoFit/>
          </a:bodyPr>
          <a:lstStyle/>
          <a:p>
            <a:pPr algn="ctr"/>
            <a:r>
              <a:rPr lang="en-US" sz="2400" dirty="0" smtClean="0">
                <a:latin typeface="Copperplate Gothic Bold" pitchFamily="34" charset="0"/>
              </a:rPr>
              <a:t>States Where Bible Curriculum Is Taught in Public Schools</a:t>
            </a:r>
            <a:endParaRPr lang="en-US" sz="2400" dirty="0">
              <a:latin typeface="Copperplate Gothic Bold" pitchFamily="34" charset="0"/>
            </a:endParaRPr>
          </a:p>
        </p:txBody>
      </p:sp>
      <p:graphicFrame>
        <p:nvGraphicFramePr>
          <p:cNvPr id="13" name="Content Placeholder 12"/>
          <p:cNvGraphicFramePr>
            <a:graphicFrameLocks noGrp="1"/>
          </p:cNvGraphicFramePr>
          <p:nvPr>
            <p:ph sz="quarter" idx="1"/>
            <p:extLst>
              <p:ext uri="{D42A27DB-BD31-4B8C-83A1-F6EECF244321}">
                <p14:modId xmlns:p14="http://schemas.microsoft.com/office/powerpoint/2010/main" val="3512116227"/>
              </p:ext>
            </p:extLst>
          </p:nvPr>
        </p:nvGraphicFramePr>
        <p:xfrm>
          <a:off x="2085975" y="1584960"/>
          <a:ext cx="5429250" cy="3931920"/>
        </p:xfrm>
        <a:graphic>
          <a:graphicData uri="http://schemas.openxmlformats.org/drawingml/2006/table">
            <a:tbl>
              <a:tblPr/>
              <a:tblGrid>
                <a:gridCol w="1428750"/>
                <a:gridCol w="1428750"/>
                <a:gridCol w="2571750"/>
              </a:tblGrid>
              <a:tr h="0">
                <a:tc>
                  <a:txBody>
                    <a:bodyPr/>
                    <a:lstStyle/>
                    <a:p>
                      <a:pPr algn="ctr">
                        <a:buFont typeface="Arial"/>
                        <a:buChar char="•"/>
                      </a:pPr>
                      <a:r>
                        <a:rPr lang="en-US" dirty="0">
                          <a:effectLst/>
                        </a:rPr>
                        <a:t>Alabama</a:t>
                      </a:r>
                    </a:p>
                    <a:p>
                      <a:pPr algn="ctr">
                        <a:buFont typeface="Arial"/>
                        <a:buChar char="•"/>
                      </a:pPr>
                      <a:r>
                        <a:rPr lang="en-US" dirty="0">
                          <a:effectLst/>
                        </a:rPr>
                        <a:t>Alaska</a:t>
                      </a:r>
                    </a:p>
                    <a:p>
                      <a:pPr algn="ctr">
                        <a:buFont typeface="Arial"/>
                        <a:buChar char="•"/>
                      </a:pPr>
                      <a:r>
                        <a:rPr lang="en-US" dirty="0">
                          <a:effectLst/>
                        </a:rPr>
                        <a:t>Arizona</a:t>
                      </a:r>
                    </a:p>
                    <a:p>
                      <a:pPr algn="ctr">
                        <a:buFont typeface="Arial"/>
                        <a:buChar char="•"/>
                      </a:pPr>
                      <a:r>
                        <a:rPr lang="en-US" dirty="0">
                          <a:effectLst/>
                        </a:rPr>
                        <a:t>Arkansas</a:t>
                      </a:r>
                    </a:p>
                    <a:p>
                      <a:pPr algn="ctr">
                        <a:buFont typeface="Arial"/>
                        <a:buChar char="•"/>
                      </a:pPr>
                      <a:r>
                        <a:rPr lang="en-US" dirty="0">
                          <a:effectLst/>
                        </a:rPr>
                        <a:t>California</a:t>
                      </a:r>
                    </a:p>
                    <a:p>
                      <a:pPr algn="ctr">
                        <a:buFont typeface="Arial"/>
                        <a:buChar char="•"/>
                      </a:pPr>
                      <a:r>
                        <a:rPr lang="en-US" dirty="0">
                          <a:effectLst/>
                        </a:rPr>
                        <a:t>Connecticut</a:t>
                      </a:r>
                    </a:p>
                    <a:p>
                      <a:pPr algn="ctr">
                        <a:buFont typeface="Arial"/>
                        <a:buChar char="•"/>
                      </a:pPr>
                      <a:r>
                        <a:rPr lang="en-US" dirty="0">
                          <a:effectLst/>
                        </a:rPr>
                        <a:t>Florida</a:t>
                      </a:r>
                    </a:p>
                    <a:p>
                      <a:pPr algn="ctr">
                        <a:buFont typeface="Arial"/>
                        <a:buChar char="•"/>
                      </a:pPr>
                      <a:r>
                        <a:rPr lang="en-US" dirty="0">
                          <a:effectLst/>
                        </a:rPr>
                        <a:t>Georgia</a:t>
                      </a:r>
                    </a:p>
                    <a:p>
                      <a:pPr algn="ctr">
                        <a:buFont typeface="Arial"/>
                        <a:buChar char="•"/>
                      </a:pPr>
                      <a:r>
                        <a:rPr lang="en-US" dirty="0">
                          <a:effectLst/>
                        </a:rPr>
                        <a:t>Illinois</a:t>
                      </a:r>
                    </a:p>
                    <a:p>
                      <a:pPr algn="ctr">
                        <a:buFont typeface="Arial"/>
                        <a:buChar char="•"/>
                      </a:pPr>
                      <a:r>
                        <a:rPr lang="en-US" dirty="0">
                          <a:effectLst/>
                        </a:rPr>
                        <a:t>Indiana</a:t>
                      </a:r>
                    </a:p>
                    <a:p>
                      <a:pPr algn="ctr">
                        <a:buFont typeface="Arial"/>
                        <a:buChar char="•"/>
                      </a:pPr>
                      <a:r>
                        <a:rPr lang="en-US" dirty="0">
                          <a:effectLst/>
                        </a:rPr>
                        <a:t>Kansas</a:t>
                      </a:r>
                    </a:p>
                    <a:p>
                      <a:pPr algn="ctr">
                        <a:buFont typeface="Arial"/>
                        <a:buChar char="•"/>
                      </a:pPr>
                      <a:r>
                        <a:rPr lang="en-US" dirty="0">
                          <a:effectLst/>
                        </a:rPr>
                        <a:t>Kentucky</a:t>
                      </a:r>
                    </a:p>
                    <a:p>
                      <a:pPr algn="ctr">
                        <a:buFont typeface="Arial"/>
                        <a:buChar char="•"/>
                      </a:pPr>
                      <a:r>
                        <a:rPr lang="en-US" dirty="0" smtClean="0">
                          <a:effectLst/>
                        </a:rPr>
                        <a:t>Louisiana</a:t>
                      </a:r>
                      <a:endParaRPr lang="en-US" dirty="0">
                        <a:effectLst/>
                      </a:endParaRPr>
                    </a:p>
                  </a:txBody>
                  <a:tcPr>
                    <a:lnL>
                      <a:noFill/>
                    </a:lnL>
                    <a:lnR>
                      <a:noFill/>
                    </a:lnR>
                    <a:lnT>
                      <a:noFill/>
                    </a:lnT>
                    <a:lnB>
                      <a:noFill/>
                    </a:lnB>
                  </a:tcPr>
                </a:tc>
                <a:tc>
                  <a:txBody>
                    <a:bodyPr/>
                    <a:lstStyle/>
                    <a:p>
                      <a:pPr algn="ctr">
                        <a:buFont typeface="Arial"/>
                        <a:buChar char="•"/>
                      </a:pPr>
                      <a:r>
                        <a:rPr lang="en-US">
                          <a:effectLst/>
                        </a:rPr>
                        <a:t>Maryland</a:t>
                      </a:r>
                    </a:p>
                    <a:p>
                      <a:pPr algn="ctr">
                        <a:buFont typeface="Arial"/>
                        <a:buChar char="•"/>
                      </a:pPr>
                      <a:r>
                        <a:rPr lang="en-US">
                          <a:effectLst/>
                        </a:rPr>
                        <a:t>Massachusetts</a:t>
                      </a:r>
                    </a:p>
                    <a:p>
                      <a:pPr algn="ctr">
                        <a:buFont typeface="Arial"/>
                        <a:buChar char="•"/>
                      </a:pPr>
                      <a:r>
                        <a:rPr lang="en-US">
                          <a:effectLst/>
                        </a:rPr>
                        <a:t>Michigan</a:t>
                      </a:r>
                    </a:p>
                    <a:p>
                      <a:pPr algn="ctr">
                        <a:buFont typeface="Arial"/>
                        <a:buChar char="•"/>
                      </a:pPr>
                      <a:r>
                        <a:rPr lang="en-US">
                          <a:effectLst/>
                        </a:rPr>
                        <a:t>Minnesota</a:t>
                      </a:r>
                    </a:p>
                    <a:p>
                      <a:pPr algn="ctr">
                        <a:buFont typeface="Arial"/>
                        <a:buChar char="•"/>
                      </a:pPr>
                      <a:r>
                        <a:rPr lang="en-US">
                          <a:effectLst/>
                        </a:rPr>
                        <a:t>Mississippi</a:t>
                      </a:r>
                    </a:p>
                    <a:p>
                      <a:pPr algn="ctr">
                        <a:buFont typeface="Arial"/>
                        <a:buChar char="•"/>
                      </a:pPr>
                      <a:r>
                        <a:rPr lang="en-US">
                          <a:effectLst/>
                        </a:rPr>
                        <a:t>Missouri</a:t>
                      </a:r>
                    </a:p>
                    <a:p>
                      <a:pPr algn="ctr">
                        <a:buFont typeface="Arial"/>
                        <a:buChar char="•"/>
                      </a:pPr>
                      <a:r>
                        <a:rPr lang="en-US">
                          <a:effectLst/>
                        </a:rPr>
                        <a:t>Montana</a:t>
                      </a:r>
                    </a:p>
                    <a:p>
                      <a:pPr algn="ctr">
                        <a:buFont typeface="Arial"/>
                        <a:buChar char="•"/>
                      </a:pPr>
                      <a:r>
                        <a:rPr lang="en-US">
                          <a:effectLst/>
                        </a:rPr>
                        <a:t>Nebraska</a:t>
                      </a:r>
                    </a:p>
                    <a:p>
                      <a:pPr algn="ctr">
                        <a:buFont typeface="Arial"/>
                        <a:buChar char="•"/>
                      </a:pPr>
                      <a:r>
                        <a:rPr lang="en-US">
                          <a:effectLst/>
                        </a:rPr>
                        <a:t>New Jersey</a:t>
                      </a:r>
                    </a:p>
                    <a:p>
                      <a:pPr algn="ctr">
                        <a:buFont typeface="Arial"/>
                        <a:buChar char="•"/>
                      </a:pPr>
                      <a:r>
                        <a:rPr lang="en-US">
                          <a:effectLst/>
                        </a:rPr>
                        <a:t>New Mexico</a:t>
                      </a:r>
                    </a:p>
                    <a:p>
                      <a:pPr algn="ctr">
                        <a:buFont typeface="Arial"/>
                        <a:buChar char="•"/>
                      </a:pPr>
                      <a:r>
                        <a:rPr lang="en-US">
                          <a:effectLst/>
                        </a:rPr>
                        <a:t>New York</a:t>
                      </a:r>
                    </a:p>
                    <a:p>
                      <a:pPr algn="ctr">
                        <a:buFont typeface="Arial"/>
                        <a:buChar char="•"/>
                      </a:pPr>
                      <a:r>
                        <a:rPr lang="en-US">
                          <a:effectLst/>
                        </a:rPr>
                        <a:t>North Carolina</a:t>
                      </a:r>
                    </a:p>
                    <a:p>
                      <a:pPr algn="ctr">
                        <a:buFont typeface="Arial"/>
                        <a:buChar char="•"/>
                      </a:pPr>
                      <a:r>
                        <a:rPr lang="en-US">
                          <a:effectLst/>
                        </a:rPr>
                        <a:t>North Dakota</a:t>
                      </a:r>
                    </a:p>
                  </a:txBody>
                  <a:tcPr>
                    <a:lnL>
                      <a:noFill/>
                    </a:lnL>
                    <a:lnR>
                      <a:noFill/>
                    </a:lnR>
                    <a:lnT>
                      <a:noFill/>
                    </a:lnT>
                    <a:lnB>
                      <a:noFill/>
                    </a:lnB>
                  </a:tcPr>
                </a:tc>
                <a:tc>
                  <a:txBody>
                    <a:bodyPr/>
                    <a:lstStyle/>
                    <a:p>
                      <a:pPr algn="ctr">
                        <a:buFont typeface="Arial"/>
                        <a:buChar char="•"/>
                      </a:pPr>
                      <a:r>
                        <a:rPr lang="en-US" dirty="0">
                          <a:effectLst/>
                        </a:rPr>
                        <a:t>Ohio</a:t>
                      </a:r>
                    </a:p>
                    <a:p>
                      <a:pPr algn="ctr">
                        <a:buFont typeface="Arial"/>
                        <a:buChar char="•"/>
                      </a:pPr>
                      <a:r>
                        <a:rPr lang="en-US" dirty="0">
                          <a:effectLst/>
                        </a:rPr>
                        <a:t>Oklahoma</a:t>
                      </a:r>
                    </a:p>
                    <a:p>
                      <a:pPr algn="ctr">
                        <a:buFont typeface="Arial"/>
                        <a:buChar char="•"/>
                      </a:pPr>
                      <a:r>
                        <a:rPr lang="en-US" dirty="0">
                          <a:effectLst/>
                        </a:rPr>
                        <a:t>Oregon</a:t>
                      </a:r>
                    </a:p>
                    <a:p>
                      <a:pPr algn="ctr">
                        <a:buFont typeface="Arial"/>
                        <a:buChar char="•"/>
                      </a:pPr>
                      <a:r>
                        <a:rPr lang="en-US" dirty="0">
                          <a:effectLst/>
                        </a:rPr>
                        <a:t>Pennsylvania</a:t>
                      </a:r>
                    </a:p>
                    <a:p>
                      <a:pPr algn="ctr">
                        <a:buFont typeface="Arial"/>
                        <a:buChar char="•"/>
                      </a:pPr>
                      <a:r>
                        <a:rPr lang="en-US" dirty="0">
                          <a:effectLst/>
                        </a:rPr>
                        <a:t>South Carolina</a:t>
                      </a:r>
                    </a:p>
                    <a:p>
                      <a:pPr algn="ctr">
                        <a:buFont typeface="Arial"/>
                        <a:buChar char="•"/>
                      </a:pPr>
                      <a:r>
                        <a:rPr lang="en-US" dirty="0">
                          <a:effectLst/>
                        </a:rPr>
                        <a:t>South Dakota</a:t>
                      </a:r>
                    </a:p>
                    <a:p>
                      <a:pPr algn="ctr">
                        <a:buFont typeface="Arial"/>
                        <a:buChar char="•"/>
                      </a:pPr>
                      <a:r>
                        <a:rPr lang="en-US" dirty="0">
                          <a:effectLst/>
                        </a:rPr>
                        <a:t>Tennessee</a:t>
                      </a:r>
                    </a:p>
                    <a:p>
                      <a:pPr algn="ctr">
                        <a:buFont typeface="Arial"/>
                        <a:buChar char="•"/>
                      </a:pPr>
                      <a:r>
                        <a:rPr lang="en-US" dirty="0">
                          <a:effectLst/>
                        </a:rPr>
                        <a:t>Texas</a:t>
                      </a:r>
                    </a:p>
                    <a:p>
                      <a:pPr algn="ctr">
                        <a:buFont typeface="Arial"/>
                        <a:buChar char="•"/>
                      </a:pPr>
                      <a:r>
                        <a:rPr lang="en-US" dirty="0">
                          <a:effectLst/>
                        </a:rPr>
                        <a:t>Virginia</a:t>
                      </a:r>
                    </a:p>
                    <a:p>
                      <a:pPr algn="ctr">
                        <a:buFont typeface="Arial"/>
                        <a:buChar char="•"/>
                      </a:pPr>
                      <a:r>
                        <a:rPr lang="en-US" dirty="0">
                          <a:effectLst/>
                        </a:rPr>
                        <a:t>Washington</a:t>
                      </a:r>
                    </a:p>
                    <a:p>
                      <a:pPr algn="ctr">
                        <a:buFont typeface="Arial"/>
                        <a:buChar char="•"/>
                      </a:pPr>
                      <a:r>
                        <a:rPr lang="en-US" dirty="0">
                          <a:effectLst/>
                        </a:rPr>
                        <a:t>West Virginia</a:t>
                      </a:r>
                    </a:p>
                    <a:p>
                      <a:pPr algn="ctr">
                        <a:buFont typeface="Arial"/>
                        <a:buChar char="•"/>
                      </a:pPr>
                      <a:r>
                        <a:rPr lang="en-US" dirty="0">
                          <a:effectLst/>
                        </a:rPr>
                        <a:t>Wisconsin</a:t>
                      </a:r>
                    </a:p>
                  </a:txBody>
                  <a:tcPr>
                    <a:lnL>
                      <a:noFill/>
                    </a:lnL>
                    <a:lnR>
                      <a:noFill/>
                    </a:lnR>
                    <a:lnB>
                      <a:noFill/>
                    </a:lnB>
                  </a:tcPr>
                </a:tc>
              </a:tr>
            </a:tbl>
          </a:graphicData>
        </a:graphic>
      </p:graphicFrame>
      <p:sp>
        <p:nvSpPr>
          <p:cNvPr id="14" name="Rectangle 3"/>
          <p:cNvSpPr>
            <a:spLocks noChangeArrowheads="1"/>
          </p:cNvSpPr>
          <p:nvPr/>
        </p:nvSpPr>
        <p:spPr bwMode="auto">
          <a:xfrm>
            <a:off x="2072912" y="1584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415"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34992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2013 Scorecards</a:t>
            </a:r>
            <a:endParaRPr lang="en-US" dirty="0"/>
          </a:p>
        </p:txBody>
      </p:sp>
      <p:sp>
        <p:nvSpPr>
          <p:cNvPr id="3" name="Slide Number Placeholder 2"/>
          <p:cNvSpPr>
            <a:spLocks noGrp="1"/>
          </p:cNvSpPr>
          <p:nvPr>
            <p:ph type="sldNum" sz="quarter" idx="12"/>
          </p:nvPr>
        </p:nvSpPr>
        <p:spPr/>
        <p:txBody>
          <a:bodyPr/>
          <a:lstStyle/>
          <a:p>
            <a:fld id="{F11EF5CC-38FC-4845-AFD5-4454E787531B}" type="slidenum">
              <a:rPr lang="en-US" smtClean="0"/>
              <a:t>23</a:t>
            </a:fld>
            <a:endParaRPr lang="en-US"/>
          </a:p>
        </p:txBody>
      </p:sp>
      <p:sp>
        <p:nvSpPr>
          <p:cNvPr id="4" name="Content Placeholder 3"/>
          <p:cNvSpPr>
            <a:spLocks noGrp="1"/>
          </p:cNvSpPr>
          <p:nvPr>
            <p:ph sz="quarter" idx="1"/>
          </p:nvPr>
        </p:nvSpPr>
        <p:spPr/>
        <p:txBody>
          <a:bodyPr/>
          <a:lstStyle/>
          <a:p>
            <a:r>
              <a:rPr lang="en-US" dirty="0" smtClean="0"/>
              <a:t>Virginia – </a:t>
            </a:r>
          </a:p>
          <a:p>
            <a:endParaRPr lang="en-US" dirty="0" smtClean="0"/>
          </a:p>
          <a:p>
            <a:endParaRPr lang="en-US" dirty="0" smtClean="0"/>
          </a:p>
          <a:p>
            <a:endParaRPr lang="en-US" dirty="0" smtClean="0"/>
          </a:p>
          <a:p>
            <a:endParaRPr lang="en-US" dirty="0" smtClean="0"/>
          </a:p>
          <a:p>
            <a:r>
              <a:rPr lang="en-US" dirty="0" smtClean="0"/>
              <a:t>New Jersey – </a:t>
            </a:r>
          </a:p>
          <a:p>
            <a:pPr marL="320040" lvl="1"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448" y="4572000"/>
            <a:ext cx="129418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upload.wikimedia.org/wikipedia/commons/thumb/1/1e/Barbara_Buono_2012.jpg/190px-Barbara_Buono_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4572000"/>
            <a:ext cx="15370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9449" y="2247899"/>
            <a:ext cx="129418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watchdog.org/wp-content/blogs.dir/1/files/2012/10/Ken-Cuccinell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026" y="2247899"/>
            <a:ext cx="1533292"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Scorecard"/>
          <p:cNvPicPr>
            <a:picLocks noChangeAspect="1" noChangeArrowheads="1"/>
          </p:cNvPicPr>
          <p:nvPr/>
        </p:nvPicPr>
        <p:blipFill rotWithShape="1">
          <a:blip r:embed="rId6">
            <a:extLst>
              <a:ext uri="{28A0092B-C50C-407E-A947-70E740481C1C}">
                <a14:useLocalDpi xmlns:a14="http://schemas.microsoft.com/office/drawing/2010/main" val="0"/>
              </a:ext>
            </a:extLst>
          </a:blip>
          <a:srcRect t="19590"/>
          <a:stretch/>
        </p:blipFill>
        <p:spPr bwMode="auto">
          <a:xfrm>
            <a:off x="5410200" y="2717074"/>
            <a:ext cx="3448456" cy="31920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2026" y="1861066"/>
            <a:ext cx="1533292" cy="369332"/>
          </a:xfrm>
          <a:prstGeom prst="rect">
            <a:avLst/>
          </a:prstGeom>
          <a:noFill/>
        </p:spPr>
        <p:txBody>
          <a:bodyPr wrap="square" rtlCol="0">
            <a:spAutoFit/>
          </a:bodyPr>
          <a:lstStyle/>
          <a:p>
            <a:r>
              <a:rPr lang="en-US" dirty="0" smtClean="0"/>
              <a:t>Ken </a:t>
            </a:r>
            <a:r>
              <a:rPr lang="en-US" dirty="0" err="1" smtClean="0"/>
              <a:t>Cuccinelli</a:t>
            </a:r>
            <a:endParaRPr lang="en-US" dirty="0"/>
          </a:p>
        </p:txBody>
      </p:sp>
      <p:sp>
        <p:nvSpPr>
          <p:cNvPr id="6" name="TextBox 5"/>
          <p:cNvSpPr txBox="1"/>
          <p:nvPr/>
        </p:nvSpPr>
        <p:spPr>
          <a:xfrm>
            <a:off x="1219201" y="1849398"/>
            <a:ext cx="1600200" cy="369332"/>
          </a:xfrm>
          <a:prstGeom prst="rect">
            <a:avLst/>
          </a:prstGeom>
          <a:noFill/>
        </p:spPr>
        <p:txBody>
          <a:bodyPr wrap="square" rtlCol="0">
            <a:spAutoFit/>
          </a:bodyPr>
          <a:lstStyle/>
          <a:p>
            <a:pPr algn="ctr"/>
            <a:r>
              <a:rPr lang="en-US" dirty="0" smtClean="0"/>
              <a:t>Terry McAuliffe</a:t>
            </a:r>
            <a:endParaRPr lang="en-US" dirty="0"/>
          </a:p>
        </p:txBody>
      </p:sp>
      <p:sp>
        <p:nvSpPr>
          <p:cNvPr id="7" name="TextBox 6"/>
          <p:cNvSpPr txBox="1"/>
          <p:nvPr/>
        </p:nvSpPr>
        <p:spPr>
          <a:xfrm>
            <a:off x="1219201" y="4267200"/>
            <a:ext cx="1600200" cy="369332"/>
          </a:xfrm>
          <a:prstGeom prst="rect">
            <a:avLst/>
          </a:prstGeom>
          <a:noFill/>
        </p:spPr>
        <p:txBody>
          <a:bodyPr wrap="square" rtlCol="0">
            <a:spAutoFit/>
          </a:bodyPr>
          <a:lstStyle/>
          <a:p>
            <a:pPr algn="ctr"/>
            <a:r>
              <a:rPr lang="en-US" dirty="0" smtClean="0"/>
              <a:t>Chris Christie</a:t>
            </a:r>
            <a:endParaRPr lang="en-US" dirty="0"/>
          </a:p>
        </p:txBody>
      </p:sp>
      <p:sp>
        <p:nvSpPr>
          <p:cNvPr id="9" name="TextBox 8"/>
          <p:cNvSpPr txBox="1"/>
          <p:nvPr/>
        </p:nvSpPr>
        <p:spPr>
          <a:xfrm>
            <a:off x="3352801" y="4267200"/>
            <a:ext cx="1537060" cy="369332"/>
          </a:xfrm>
          <a:prstGeom prst="rect">
            <a:avLst/>
          </a:prstGeom>
          <a:noFill/>
        </p:spPr>
        <p:txBody>
          <a:bodyPr wrap="square" rtlCol="0">
            <a:spAutoFit/>
          </a:bodyPr>
          <a:lstStyle/>
          <a:p>
            <a:pPr algn="ctr"/>
            <a:r>
              <a:rPr lang="en-US" dirty="0" smtClean="0"/>
              <a:t>Barbara </a:t>
            </a:r>
            <a:r>
              <a:rPr lang="en-US" dirty="0" err="1" smtClean="0"/>
              <a:t>Buono</a:t>
            </a:r>
            <a:endParaRPr lang="en-US" dirty="0"/>
          </a:p>
        </p:txBody>
      </p:sp>
      <p:sp>
        <p:nvSpPr>
          <p:cNvPr id="10" name="TextBox 9"/>
          <p:cNvSpPr txBox="1"/>
          <p:nvPr/>
        </p:nvSpPr>
        <p:spPr>
          <a:xfrm>
            <a:off x="5410200" y="2034064"/>
            <a:ext cx="3448456" cy="461665"/>
          </a:xfrm>
          <a:prstGeom prst="rect">
            <a:avLst/>
          </a:prstGeom>
          <a:noFill/>
        </p:spPr>
        <p:txBody>
          <a:bodyPr wrap="square" rtlCol="0">
            <a:spAutoFit/>
          </a:bodyPr>
          <a:lstStyle/>
          <a:p>
            <a:pPr algn="ctr"/>
            <a:r>
              <a:rPr lang="en-US" sz="2400" dirty="0" smtClean="0"/>
              <a:t>Example:</a:t>
            </a:r>
            <a:endParaRPr lang="en-US" dirty="0"/>
          </a:p>
        </p:txBody>
      </p:sp>
    </p:spTree>
    <p:extLst>
      <p:ext uri="{BB962C8B-B14F-4D97-AF65-F5344CB8AC3E}">
        <p14:creationId xmlns:p14="http://schemas.microsoft.com/office/powerpoint/2010/main" val="394772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1EF5CC-38FC-4845-AFD5-4454E787531B}" type="slidenum">
              <a:rPr lang="en-US" smtClean="0"/>
              <a:t>24</a:t>
            </a:fld>
            <a:endParaRPr lang="en-US"/>
          </a:p>
        </p:txBody>
      </p:sp>
      <p:sp>
        <p:nvSpPr>
          <p:cNvPr id="6" name="Content Placeholder 5"/>
          <p:cNvSpPr>
            <a:spLocks noGrp="1"/>
          </p:cNvSpPr>
          <p:nvPr>
            <p:ph sz="quarter" idx="1"/>
          </p:nvPr>
        </p:nvSpPr>
        <p:spPr>
          <a:xfrm>
            <a:off x="609600" y="1066800"/>
            <a:ext cx="5181600" cy="5242560"/>
          </a:xfrm>
        </p:spPr>
        <p:txBody>
          <a:bodyPr>
            <a:normAutofit fontScale="92500" lnSpcReduction="10000"/>
          </a:bodyPr>
          <a:lstStyle/>
          <a:p>
            <a:pPr lvl="0"/>
            <a:r>
              <a:rPr lang="en-US" b="1" i="1" dirty="0"/>
              <a:t>HR 973 -</a:t>
            </a:r>
            <a:r>
              <a:rPr lang="en-US" i="1" dirty="0"/>
              <a:t> "Religious Exemption to the Contraception Mandate" </a:t>
            </a:r>
            <a:endParaRPr lang="en-US" i="1" dirty="0" smtClean="0"/>
          </a:p>
          <a:p>
            <a:pPr lvl="0"/>
            <a:r>
              <a:rPr lang="en-US" b="1" i="1" dirty="0" smtClean="0"/>
              <a:t>HR </a:t>
            </a:r>
            <a:r>
              <a:rPr lang="en-US" b="1" i="1" dirty="0"/>
              <a:t>898</a:t>
            </a:r>
            <a:r>
              <a:rPr lang="en-US" i="1" dirty="0"/>
              <a:t> - "Religious Organizations Using Taxpayer Money without Limits" </a:t>
            </a:r>
            <a:endParaRPr lang="en-US" i="1" dirty="0" smtClean="0"/>
          </a:p>
          <a:p>
            <a:pPr lvl="0"/>
            <a:r>
              <a:rPr lang="en-US" b="1" i="1" dirty="0" smtClean="0"/>
              <a:t>HR </a:t>
            </a:r>
            <a:r>
              <a:rPr lang="en-US" b="1" i="1" dirty="0"/>
              <a:t>718</a:t>
            </a:r>
            <a:r>
              <a:rPr lang="en-US" i="1" dirty="0"/>
              <a:t> - Abstinence Education Reallocation Act of 2013 </a:t>
            </a:r>
            <a:endParaRPr lang="en-US" i="1" dirty="0" smtClean="0"/>
          </a:p>
          <a:p>
            <a:pPr lvl="0"/>
            <a:r>
              <a:rPr lang="en-US" b="1" i="1" dirty="0" smtClean="0"/>
              <a:t>HR </a:t>
            </a:r>
            <a:r>
              <a:rPr lang="en-US" b="1" i="1" dirty="0"/>
              <a:t>127</a:t>
            </a:r>
            <a:r>
              <a:rPr lang="en-US" i="1" dirty="0"/>
              <a:t> - A bill to restore the Free Speech and First Amendment rights of churches and exempt organizations by repealing the 1954 Johnson </a:t>
            </a:r>
            <a:r>
              <a:rPr lang="en-US" i="1" dirty="0" smtClean="0"/>
              <a:t>Amendment</a:t>
            </a:r>
          </a:p>
          <a:p>
            <a:pPr lvl="0"/>
            <a:r>
              <a:rPr lang="en-US" b="1" i="1" dirty="0" smtClean="0"/>
              <a:t>HR </a:t>
            </a:r>
            <a:r>
              <a:rPr lang="en-US" b="1" i="1" dirty="0"/>
              <a:t>23</a:t>
            </a:r>
            <a:r>
              <a:rPr lang="en-US" i="1" dirty="0"/>
              <a:t> - A bill to provide that human life shall be deemed to begin with fertilization. </a:t>
            </a:r>
            <a:endParaRPr lang="en-US" i="1" dirty="0" smtClean="0"/>
          </a:p>
          <a:p>
            <a:pPr lvl="0"/>
            <a:r>
              <a:rPr lang="en-US" b="1" i="1" dirty="0" smtClean="0"/>
              <a:t>S </a:t>
            </a:r>
            <a:r>
              <a:rPr lang="en-US" b="1" i="1" dirty="0"/>
              <a:t>Res 11</a:t>
            </a:r>
            <a:r>
              <a:rPr lang="en-US" i="1" dirty="0"/>
              <a:t> - A resolution expressing support for prayer at school board meetings. </a:t>
            </a:r>
            <a:endParaRPr lang="en-US" b="1" dirty="0" smtClean="0">
              <a:solidFill>
                <a:srgbClr val="FF0000"/>
              </a:solidFill>
            </a:endParaRPr>
          </a:p>
        </p:txBody>
      </p:sp>
      <p:sp>
        <p:nvSpPr>
          <p:cNvPr id="8" name="Title 1"/>
          <p:cNvSpPr>
            <a:spLocks noGrp="1"/>
          </p:cNvSpPr>
          <p:nvPr>
            <p:ph type="title"/>
          </p:nvPr>
        </p:nvSpPr>
        <p:spPr>
          <a:xfrm>
            <a:off x="914400" y="0"/>
            <a:ext cx="7772400" cy="1143000"/>
          </a:xfrm>
        </p:spPr>
        <p:txBody>
          <a:bodyPr/>
          <a:lstStyle/>
          <a:p>
            <a:pPr algn="ctr"/>
            <a:r>
              <a:rPr lang="en-US" dirty="0" smtClean="0"/>
              <a:t>Federal Watch</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0862" y="1066800"/>
            <a:ext cx="3270738" cy="4724400"/>
          </a:xfrm>
          <a:prstGeom prst="rect">
            <a:avLst/>
          </a:prstGeom>
        </p:spPr>
      </p:pic>
    </p:spTree>
    <p:extLst>
      <p:ext uri="{BB962C8B-B14F-4D97-AF65-F5344CB8AC3E}">
        <p14:creationId xmlns:p14="http://schemas.microsoft.com/office/powerpoint/2010/main" val="2879996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Secular Policy Guide</a:t>
            </a:r>
            <a:endParaRPr lang="en-US" dirty="0"/>
          </a:p>
        </p:txBody>
      </p:sp>
      <p:sp>
        <p:nvSpPr>
          <p:cNvPr id="3" name="Content Placeholder 2"/>
          <p:cNvSpPr>
            <a:spLocks noGrp="1"/>
          </p:cNvSpPr>
          <p:nvPr>
            <p:ph idx="1"/>
          </p:nvPr>
        </p:nvSpPr>
        <p:spPr/>
        <p:txBody>
          <a:bodyPr/>
          <a:lstStyle/>
          <a:p>
            <a:r>
              <a:rPr lang="en-US" dirty="0" smtClean="0"/>
              <a:t>With Co-Chairs Jacques </a:t>
            </a:r>
            <a:r>
              <a:rPr lang="en-US" dirty="0" err="1" smtClean="0"/>
              <a:t>Berlinerblau</a:t>
            </a:r>
            <a:r>
              <a:rPr lang="en-US" dirty="0" smtClean="0"/>
              <a:t> and Wendy </a:t>
            </a:r>
            <a:r>
              <a:rPr lang="en-US" dirty="0" err="1" smtClean="0"/>
              <a:t>Kaminer</a:t>
            </a:r>
            <a:endParaRPr lang="en-US" dirty="0" smtClean="0"/>
          </a:p>
          <a:p>
            <a:r>
              <a:rPr lang="en-US" dirty="0" smtClean="0"/>
              <a:t>Working with Academics, Policymakers, and Advocates</a:t>
            </a:r>
          </a:p>
          <a:p>
            <a:r>
              <a:rPr lang="en-US" dirty="0" smtClean="0"/>
              <a:t>Providing Guidance to Policymakers On:</a:t>
            </a:r>
          </a:p>
          <a:p>
            <a:pPr lvl="1"/>
            <a:r>
              <a:rPr lang="en-US" dirty="0" smtClean="0"/>
              <a:t>Constitutional Framework</a:t>
            </a:r>
          </a:p>
          <a:p>
            <a:pPr lvl="1"/>
            <a:r>
              <a:rPr lang="en-US" dirty="0" smtClean="0"/>
              <a:t>Health and Safety</a:t>
            </a:r>
          </a:p>
          <a:p>
            <a:pPr lvl="1"/>
            <a:r>
              <a:rPr lang="en-US" dirty="0" smtClean="0"/>
              <a:t>Education</a:t>
            </a:r>
          </a:p>
          <a:p>
            <a:pPr lvl="1"/>
            <a:r>
              <a:rPr lang="en-US" dirty="0" smtClean="0"/>
              <a:t>Discrimination</a:t>
            </a:r>
          </a:p>
          <a:p>
            <a:pPr lvl="1"/>
            <a:r>
              <a:rPr lang="en-US" dirty="0" smtClean="0"/>
              <a:t>Military Discrimination</a:t>
            </a:r>
          </a:p>
          <a:p>
            <a:pPr lvl="1"/>
            <a:r>
              <a:rPr lang="en-US" dirty="0" smtClean="0"/>
              <a:t>Tax Policy</a:t>
            </a:r>
          </a:p>
          <a:p>
            <a:pPr lvl="1"/>
            <a:r>
              <a:rPr lang="en-US" dirty="0" smtClean="0"/>
              <a:t>International Policy</a:t>
            </a:r>
            <a:endParaRPr lang="en-US" dirty="0"/>
          </a:p>
        </p:txBody>
      </p:sp>
    </p:spTree>
    <p:extLst>
      <p:ext uri="{BB962C8B-B14F-4D97-AF65-F5344CB8AC3E}">
        <p14:creationId xmlns:p14="http://schemas.microsoft.com/office/powerpoint/2010/main" val="3349156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SCA Summit and Lobby Day</a:t>
            </a:r>
            <a:endParaRPr lang="en-US" dirty="0"/>
          </a:p>
        </p:txBody>
      </p:sp>
      <p:pic>
        <p:nvPicPr>
          <p:cNvPr id="1026" name="Picture 2" descr="C:\Users\Edwina\Downloads\380_Lobby Day 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8077200" cy="50482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1EF5CC-38FC-4845-AFD5-4454E787531B}" type="slidenum">
              <a:rPr lang="en-US" smtClean="0"/>
              <a:t>26</a:t>
            </a:fld>
            <a:endParaRPr lang="en-US"/>
          </a:p>
        </p:txBody>
      </p:sp>
    </p:spTree>
    <p:extLst>
      <p:ext uri="{BB962C8B-B14F-4D97-AF65-F5344CB8AC3E}">
        <p14:creationId xmlns:p14="http://schemas.microsoft.com/office/powerpoint/2010/main" val="3348095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19250" y="866775"/>
            <a:ext cx="5772150" cy="1190625"/>
          </a:xfrm>
        </p:spPr>
      </p:pic>
      <p:sp>
        <p:nvSpPr>
          <p:cNvPr id="2" name="Slide Number Placeholder 1"/>
          <p:cNvSpPr>
            <a:spLocks noGrp="1"/>
          </p:cNvSpPr>
          <p:nvPr>
            <p:ph type="sldNum" sz="quarter" idx="12"/>
          </p:nvPr>
        </p:nvSpPr>
        <p:spPr/>
        <p:txBody>
          <a:bodyPr/>
          <a:lstStyle/>
          <a:p>
            <a:fld id="{F11EF5CC-38FC-4845-AFD5-4454E787531B}" type="slidenum">
              <a:rPr lang="en-US" smtClean="0"/>
              <a:t>27</a:t>
            </a:fld>
            <a:endParaRPr lang="en-US"/>
          </a:p>
        </p:txBody>
      </p:sp>
      <p:sp>
        <p:nvSpPr>
          <p:cNvPr id="7" name="TextBox 6"/>
          <p:cNvSpPr txBox="1"/>
          <p:nvPr/>
        </p:nvSpPr>
        <p:spPr>
          <a:xfrm>
            <a:off x="144780" y="2362200"/>
            <a:ext cx="8534400" cy="3139321"/>
          </a:xfrm>
          <a:prstGeom prst="rect">
            <a:avLst/>
          </a:prstGeom>
          <a:noFill/>
        </p:spPr>
        <p:txBody>
          <a:bodyPr wrap="square" rtlCol="0">
            <a:spAutoFit/>
          </a:bodyPr>
          <a:lstStyle/>
          <a:p>
            <a:pPr algn="ctr"/>
            <a:r>
              <a:rPr lang="en-US" sz="2800" b="1" dirty="0" smtClean="0"/>
              <a:t>MAKE A DIFFERENCE </a:t>
            </a:r>
          </a:p>
          <a:p>
            <a:pPr marL="285750" indent="-285750" algn="ctr">
              <a:buFont typeface="Arial" pitchFamily="34" charset="0"/>
              <a:buChar char="•"/>
            </a:pPr>
            <a:r>
              <a:rPr lang="en-US" sz="2000" dirty="0"/>
              <a:t>Vote and hold your local politicians accountable</a:t>
            </a:r>
          </a:p>
          <a:p>
            <a:pPr marL="285750" indent="-285750" algn="ctr">
              <a:buFont typeface="Arial" pitchFamily="34" charset="0"/>
              <a:buChar char="•"/>
            </a:pPr>
            <a:r>
              <a:rPr lang="en-US" sz="2400" dirty="0" smtClean="0"/>
              <a:t>Get involved in your local Secular Coalition Chapter</a:t>
            </a:r>
          </a:p>
          <a:p>
            <a:pPr marL="285750" indent="-285750" algn="ctr">
              <a:buFont typeface="Arial" pitchFamily="34" charset="0"/>
              <a:buChar char="•"/>
            </a:pPr>
            <a:r>
              <a:rPr lang="en-US" sz="2800" dirty="0" smtClean="0"/>
              <a:t>Stand up and be heard as a fearless </a:t>
            </a:r>
            <a:r>
              <a:rPr lang="en-US" sz="2800" b="1" dirty="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secularwarrior</a:t>
            </a:r>
            <a:endParaRPr lang="en-US" sz="2800" b="1" dirty="0" smtClean="0">
              <a:latin typeface="Times New Roman" pitchFamily="18" charset="0"/>
              <a:cs typeface="Times New Roman" pitchFamily="18" charset="0"/>
            </a:endParaRPr>
          </a:p>
          <a:p>
            <a:pPr marL="285750" indent="-285750" algn="ctr">
              <a:buFont typeface="Arial" pitchFamily="34" charset="0"/>
              <a:buChar char="•"/>
            </a:pPr>
            <a:r>
              <a:rPr lang="en-US" sz="2800" dirty="0" smtClean="0">
                <a:latin typeface="Times New Roman" pitchFamily="18" charset="0"/>
                <a:cs typeface="Times New Roman" pitchFamily="18" charset="0"/>
              </a:rPr>
              <a:t>Text </a:t>
            </a:r>
            <a:r>
              <a:rPr lang="en-US" sz="2800" b="1" dirty="0" smtClean="0">
                <a:latin typeface="Times New Roman" pitchFamily="18" charset="0"/>
                <a:cs typeface="Times New Roman" pitchFamily="18" charset="0"/>
              </a:rPr>
              <a:t>“secular” </a:t>
            </a:r>
            <a:r>
              <a:rPr lang="en-US" sz="2800" smtClean="0">
                <a:latin typeface="Times New Roman" pitchFamily="18" charset="0"/>
                <a:cs typeface="Times New Roman" pitchFamily="18" charset="0"/>
              </a:rPr>
              <a:t>to 41444 </a:t>
            </a:r>
            <a:r>
              <a:rPr lang="en-US" sz="2800" dirty="0" smtClean="0">
                <a:latin typeface="Times New Roman" pitchFamily="18" charset="0"/>
                <a:cs typeface="Times New Roman" pitchFamily="18" charset="0"/>
              </a:rPr>
              <a:t>to pledge a donation to the Secular Coalition for America Today!</a:t>
            </a:r>
            <a:endParaRPr lang="en-US" sz="2800" dirty="0">
              <a:latin typeface="Times New Roman" pitchFamily="18" charset="0"/>
              <a:cs typeface="Times New Roman" pitchFamily="18" charset="0"/>
            </a:endParaRPr>
          </a:p>
          <a:p>
            <a:pPr marL="285750" indent="-285750" algn="ctr">
              <a:buFont typeface="Arial" pitchFamily="34" charset="0"/>
              <a:buChar char="•"/>
            </a:pPr>
            <a:endParaRPr lang="en-US" sz="2400" dirty="0" smtClean="0"/>
          </a:p>
          <a:p>
            <a:pPr marL="285750" indent="-285750" algn="ctr">
              <a:buFont typeface="Arial" pitchFamily="34" charset="0"/>
              <a:buChar char="•"/>
            </a:pPr>
            <a:endParaRPr lang="en-US" dirty="0"/>
          </a:p>
        </p:txBody>
      </p:sp>
    </p:spTree>
    <p:extLst>
      <p:ext uri="{BB962C8B-B14F-4D97-AF65-F5344CB8AC3E}">
        <p14:creationId xmlns:p14="http://schemas.microsoft.com/office/powerpoint/2010/main" val="1191589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Speaker Information</a:t>
            </a:r>
            <a:endParaRPr lang="en-US" dirty="0"/>
          </a:p>
        </p:txBody>
      </p:sp>
      <p:sp>
        <p:nvSpPr>
          <p:cNvPr id="3" name="Content Placeholder 2"/>
          <p:cNvSpPr>
            <a:spLocks noGrp="1"/>
          </p:cNvSpPr>
          <p:nvPr>
            <p:ph sz="quarter" idx="1"/>
          </p:nvPr>
        </p:nvSpPr>
        <p:spPr>
          <a:xfrm>
            <a:off x="914400" y="1524000"/>
            <a:ext cx="4343400" cy="4572000"/>
          </a:xfrm>
        </p:spPr>
        <p:txBody>
          <a:bodyPr/>
          <a:lstStyle/>
          <a:p>
            <a:pPr marL="0" indent="0">
              <a:spcBef>
                <a:spcPts val="0"/>
              </a:spcBef>
              <a:buNone/>
            </a:pPr>
            <a:r>
              <a:rPr lang="en-US" b="1" dirty="0" smtClean="0"/>
              <a:t>Edwina Rogers</a:t>
            </a:r>
          </a:p>
          <a:p>
            <a:pPr marL="0" indent="0">
              <a:spcBef>
                <a:spcPts val="0"/>
              </a:spcBef>
              <a:buNone/>
            </a:pPr>
            <a:r>
              <a:rPr lang="en-US" i="1" dirty="0" smtClean="0"/>
              <a:t>Executive Director</a:t>
            </a:r>
          </a:p>
          <a:p>
            <a:pPr marL="0" indent="0">
              <a:spcBef>
                <a:spcPts val="0"/>
              </a:spcBef>
              <a:buNone/>
            </a:pPr>
            <a:r>
              <a:rPr lang="en-US" dirty="0"/>
              <a:t>Mobile (202) 674 7800</a:t>
            </a:r>
          </a:p>
          <a:p>
            <a:pPr marL="0" indent="0">
              <a:spcBef>
                <a:spcPts val="0"/>
              </a:spcBef>
              <a:buNone/>
            </a:pPr>
            <a:r>
              <a:rPr lang="en-US" dirty="0">
                <a:solidFill>
                  <a:srgbClr val="0070C0"/>
                </a:solidFill>
              </a:rPr>
              <a:t>Edwina@secular.org</a:t>
            </a:r>
          </a:p>
          <a:p>
            <a:pPr marL="0" indent="0">
              <a:spcBef>
                <a:spcPts val="0"/>
              </a:spcBef>
              <a:buNone/>
            </a:pPr>
            <a:endParaRPr lang="en-US" b="1" dirty="0" smtClean="0"/>
          </a:p>
          <a:p>
            <a:pPr marL="0" indent="0">
              <a:spcBef>
                <a:spcPts val="0"/>
              </a:spcBef>
              <a:buNone/>
            </a:pPr>
            <a:r>
              <a:rPr lang="en-US" b="1" dirty="0" smtClean="0"/>
              <a:t>Secular Coalition for America</a:t>
            </a:r>
          </a:p>
          <a:p>
            <a:pPr marL="0" indent="0">
              <a:spcBef>
                <a:spcPts val="0"/>
              </a:spcBef>
              <a:buNone/>
            </a:pPr>
            <a:r>
              <a:rPr lang="en-US" dirty="0" smtClean="0"/>
              <a:t>1012 14</a:t>
            </a:r>
            <a:r>
              <a:rPr lang="en-US" baseline="30000" dirty="0" smtClean="0"/>
              <a:t>th</a:t>
            </a:r>
            <a:r>
              <a:rPr lang="en-US" dirty="0" smtClean="0"/>
              <a:t> St., NW, Suite 205</a:t>
            </a:r>
          </a:p>
          <a:p>
            <a:pPr marL="0" indent="0">
              <a:spcBef>
                <a:spcPts val="0"/>
              </a:spcBef>
              <a:buNone/>
            </a:pPr>
            <a:r>
              <a:rPr lang="en-US" dirty="0" smtClean="0"/>
              <a:t>Washington, DC 20005</a:t>
            </a:r>
          </a:p>
          <a:p>
            <a:pPr marL="0" indent="0">
              <a:spcBef>
                <a:spcPts val="0"/>
              </a:spcBef>
              <a:buNone/>
            </a:pPr>
            <a:r>
              <a:rPr lang="en-US" dirty="0" smtClean="0"/>
              <a:t>Office (202) 299 1091 ext. 207</a:t>
            </a:r>
          </a:p>
          <a:p>
            <a:pPr marL="0" indent="0">
              <a:spcBef>
                <a:spcPts val="0"/>
              </a:spcBef>
              <a:buNone/>
            </a:pPr>
            <a:r>
              <a:rPr lang="en-US" dirty="0" smtClean="0">
                <a:solidFill>
                  <a:srgbClr val="0070C0"/>
                </a:solidFill>
              </a:rPr>
              <a:t>www.secular.org</a:t>
            </a:r>
          </a:p>
          <a:p>
            <a:pPr marL="0" indent="0">
              <a:buNone/>
            </a:pPr>
            <a:endParaRPr lang="en-US" dirty="0"/>
          </a:p>
        </p:txBody>
      </p:sp>
      <p:sp>
        <p:nvSpPr>
          <p:cNvPr id="4" name="Slide Number Placeholder 3"/>
          <p:cNvSpPr>
            <a:spLocks noGrp="1"/>
          </p:cNvSpPr>
          <p:nvPr>
            <p:ph type="sldNum" sz="quarter" idx="12"/>
          </p:nvPr>
        </p:nvSpPr>
        <p:spPr/>
        <p:txBody>
          <a:bodyPr/>
          <a:lstStyle/>
          <a:p>
            <a:fld id="{F11EF5CC-38FC-4845-AFD5-4454E787531B}" type="slidenum">
              <a:rPr lang="en-US" smtClean="0"/>
              <a:t>28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52975" y="2028825"/>
            <a:ext cx="4648200" cy="3486150"/>
          </a:xfrm>
          <a:prstGeom prst="rect">
            <a:avLst/>
          </a:prstGeom>
        </p:spPr>
      </p:pic>
    </p:spTree>
    <p:extLst>
      <p:ext uri="{BB962C8B-B14F-4D97-AF65-F5344CB8AC3E}">
        <p14:creationId xmlns:p14="http://schemas.microsoft.com/office/powerpoint/2010/main" val="336453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Creationism in Public Schools</a:t>
            </a:r>
            <a:endParaRPr lang="en-US" dirty="0"/>
          </a:p>
        </p:txBody>
      </p:sp>
      <p:sp>
        <p:nvSpPr>
          <p:cNvPr id="4" name="Rectangle 3"/>
          <p:cNvSpPr/>
          <p:nvPr/>
        </p:nvSpPr>
        <p:spPr>
          <a:xfrm>
            <a:off x="0" y="5715000"/>
            <a:ext cx="9143999" cy="523220"/>
          </a:xfrm>
          <a:prstGeom prst="rect">
            <a:avLst/>
          </a:prstGeom>
        </p:spPr>
        <p:txBody>
          <a:bodyPr wrap="square">
            <a:spAutoFit/>
          </a:bodyPr>
          <a:lstStyle/>
          <a:p>
            <a:pPr lvl="0" algn="ctr"/>
            <a:r>
              <a:rPr lang="en-US" sz="2800" dirty="0" smtClean="0"/>
              <a:t>Creationism Passed in LA &amp; TN - Fighting in Twelve States</a:t>
            </a:r>
            <a:endParaRPr lang="en-US" sz="2800" dirty="0"/>
          </a:p>
        </p:txBody>
      </p:sp>
      <p:pic>
        <p:nvPicPr>
          <p:cNvPr id="4098" name="Picture 2" descr="http://www.skepticalraptor.com/blog/wp-content/uploads/2012/04/louisiana-monke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376363"/>
            <a:ext cx="5133975" cy="41052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11EF5CC-38FC-4845-AFD5-4454E787531B}" type="slidenum">
              <a:rPr lang="en-US" smtClean="0"/>
              <a:t>3</a:t>
            </a:fld>
            <a:endParaRPr lang="en-US"/>
          </a:p>
        </p:txBody>
      </p:sp>
    </p:spTree>
    <p:extLst>
      <p:ext uri="{BB962C8B-B14F-4D97-AF65-F5344CB8AC3E}">
        <p14:creationId xmlns:p14="http://schemas.microsoft.com/office/powerpoint/2010/main" val="704564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ction.secular.org/images/great-dane-small-d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388" y="1404938"/>
            <a:ext cx="2943225"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09550"/>
            <a:ext cx="9144000" cy="1785104"/>
          </a:xfrm>
          <a:prstGeom prst="rect">
            <a:avLst/>
          </a:prstGeom>
          <a:noFill/>
        </p:spPr>
        <p:txBody>
          <a:bodyPr wrap="square" rtlCol="0">
            <a:spAutoFit/>
          </a:bodyPr>
          <a:lstStyle/>
          <a:p>
            <a:pPr algn="ctr"/>
            <a:r>
              <a:rPr lang="en-US" sz="2800" b="1" dirty="0" smtClean="0"/>
              <a:t>The Religious Right spends</a:t>
            </a:r>
            <a:r>
              <a:rPr lang="en-US" sz="2800" b="1" dirty="0"/>
              <a:t> $390 million dollars a </a:t>
            </a:r>
            <a:r>
              <a:rPr lang="en-US" sz="2800" b="1" dirty="0" smtClean="0"/>
              <a:t>year – </a:t>
            </a:r>
          </a:p>
          <a:p>
            <a:pPr algn="ctr"/>
            <a:r>
              <a:rPr lang="en-US" sz="2800" b="1" dirty="0" smtClean="0"/>
              <a:t>The </a:t>
            </a:r>
            <a:r>
              <a:rPr lang="en-US" sz="2800" b="1" dirty="0"/>
              <a:t>Secular Coalition for America spends just $</a:t>
            </a:r>
            <a:r>
              <a:rPr lang="en-US" sz="2800" b="1" dirty="0" smtClean="0"/>
              <a:t>348,000</a:t>
            </a:r>
            <a:endParaRPr lang="en-US" sz="2800" b="1" dirty="0"/>
          </a:p>
          <a:p>
            <a:r>
              <a:rPr lang="en-US" dirty="0"/>
              <a:t/>
            </a:r>
            <a:br>
              <a:rPr lang="en-US" dirty="0"/>
            </a:br>
            <a:endParaRPr lang="en-US" dirty="0"/>
          </a:p>
          <a:p>
            <a:endParaRPr lang="en-US" dirty="0"/>
          </a:p>
        </p:txBody>
      </p:sp>
      <p:sp>
        <p:nvSpPr>
          <p:cNvPr id="3" name="Slide Number Placeholder 2"/>
          <p:cNvSpPr>
            <a:spLocks noGrp="1"/>
          </p:cNvSpPr>
          <p:nvPr>
            <p:ph type="sldNum" sz="quarter" idx="12"/>
          </p:nvPr>
        </p:nvSpPr>
        <p:spPr/>
        <p:txBody>
          <a:bodyPr/>
          <a:lstStyle/>
          <a:p>
            <a:fld id="{F11EF5CC-38FC-4845-AFD5-4454E787531B}" type="slidenum">
              <a:rPr lang="en-US" smtClean="0"/>
              <a:t>4</a:t>
            </a:fld>
            <a:endParaRPr lang="en-US"/>
          </a:p>
        </p:txBody>
      </p:sp>
    </p:spTree>
    <p:extLst>
      <p:ext uri="{BB962C8B-B14F-4D97-AF65-F5344CB8AC3E}">
        <p14:creationId xmlns:p14="http://schemas.microsoft.com/office/powerpoint/2010/main" val="3567792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1EF5CC-38FC-4845-AFD5-4454E787531B}" type="slidenum">
              <a:rPr lang="en-US" smtClean="0"/>
              <a:t>5</a:t>
            </a:fld>
            <a:endParaRPr lang="en-US"/>
          </a:p>
        </p:txBody>
      </p:sp>
      <p:sp>
        <p:nvSpPr>
          <p:cNvPr id="3" name="Rectangle 2"/>
          <p:cNvSpPr/>
          <p:nvPr/>
        </p:nvSpPr>
        <p:spPr>
          <a:xfrm>
            <a:off x="685800" y="1579214"/>
            <a:ext cx="8001000" cy="3046988"/>
          </a:xfrm>
          <a:prstGeom prst="rect">
            <a:avLst/>
          </a:prstGeom>
        </p:spPr>
        <p:txBody>
          <a:bodyPr wrap="square">
            <a:spAutoFit/>
          </a:bodyPr>
          <a:lstStyle/>
          <a:p>
            <a:r>
              <a:rPr lang="en-US" sz="4800" dirty="0">
                <a:latin typeface="Copperplate Gothic Bold" pitchFamily="34" charset="0"/>
              </a:rPr>
              <a:t> </a:t>
            </a:r>
            <a:r>
              <a:rPr lang="en-US" sz="4800" b="1" dirty="0">
                <a:latin typeface="Copperplate Gothic Bold" pitchFamily="34" charset="0"/>
              </a:rPr>
              <a:t>“</a:t>
            </a:r>
            <a:r>
              <a:rPr lang="en-US" sz="4800" b="1" i="1" dirty="0">
                <a:latin typeface="Copperplate Gothic Bold" pitchFamily="34" charset="0"/>
              </a:rPr>
              <a:t>We don’t view you as a constituency. We don’t do outreach to that community.”</a:t>
            </a:r>
            <a:r>
              <a:rPr lang="en-US" dirty="0">
                <a:latin typeface="Copperplate Gothic Bold" pitchFamily="34" charset="0"/>
              </a:rPr>
              <a:t> </a:t>
            </a:r>
          </a:p>
        </p:txBody>
      </p:sp>
      <p:sp>
        <p:nvSpPr>
          <p:cNvPr id="4" name="TextBox 3"/>
          <p:cNvSpPr txBox="1"/>
          <p:nvPr/>
        </p:nvSpPr>
        <p:spPr>
          <a:xfrm>
            <a:off x="6324600" y="4876800"/>
            <a:ext cx="2667000" cy="369332"/>
          </a:xfrm>
          <a:prstGeom prst="rect">
            <a:avLst/>
          </a:prstGeom>
          <a:noFill/>
        </p:spPr>
        <p:txBody>
          <a:bodyPr wrap="square" rtlCol="0">
            <a:spAutoFit/>
          </a:bodyPr>
          <a:lstStyle/>
          <a:p>
            <a:r>
              <a:rPr lang="en-US" dirty="0" smtClean="0"/>
              <a:t>Senior Obama Adviser</a:t>
            </a:r>
            <a:endParaRPr lang="en-US" dirty="0"/>
          </a:p>
        </p:txBody>
      </p:sp>
    </p:spTree>
    <p:extLst>
      <p:ext uri="{BB962C8B-B14F-4D97-AF65-F5344CB8AC3E}">
        <p14:creationId xmlns:p14="http://schemas.microsoft.com/office/powerpoint/2010/main" val="154725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93060" y="1143000"/>
            <a:ext cx="5715000" cy="838200"/>
          </a:xfrm>
        </p:spPr>
        <p:txBody>
          <a:bodyPr>
            <a:normAutofit/>
          </a:bodyPr>
          <a:lstStyle/>
          <a:p>
            <a:pPr algn="ctr"/>
            <a:r>
              <a:rPr lang="en-US" sz="4400" dirty="0" smtClean="0">
                <a:latin typeface="Impact" pitchFamily="34" charset="0"/>
              </a:rPr>
              <a:t>#</a:t>
            </a:r>
            <a:r>
              <a:rPr lang="en-US" sz="4400" dirty="0" err="1" smtClean="0">
                <a:latin typeface="Impact" pitchFamily="34" charset="0"/>
              </a:rPr>
              <a:t>secularwarrior</a:t>
            </a:r>
            <a:endParaRPr lang="en-US" sz="4400" dirty="0">
              <a:latin typeface="Impact" pitchFamily="34" charset="0"/>
            </a:endParaRPr>
          </a:p>
        </p:txBody>
      </p:sp>
      <p:sp>
        <p:nvSpPr>
          <p:cNvPr id="2" name="Slide Number Placeholder 1"/>
          <p:cNvSpPr>
            <a:spLocks noGrp="1"/>
          </p:cNvSpPr>
          <p:nvPr>
            <p:ph type="sldNum" sz="quarter" idx="12"/>
          </p:nvPr>
        </p:nvSpPr>
        <p:spPr/>
        <p:txBody>
          <a:bodyPr/>
          <a:lstStyle/>
          <a:p>
            <a:fld id="{F11EF5CC-38FC-4845-AFD5-4454E787531B}" type="slidenum">
              <a:rPr lang="en-US" smtClean="0"/>
              <a:t>6</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7200"/>
            <a:ext cx="2740660" cy="1981200"/>
          </a:xfrm>
          <a:prstGeom prst="rect">
            <a:avLst/>
          </a:prstGeom>
        </p:spPr>
      </p:pic>
      <p:sp>
        <p:nvSpPr>
          <p:cNvPr id="9" name="TextBox 8"/>
          <p:cNvSpPr txBox="1"/>
          <p:nvPr/>
        </p:nvSpPr>
        <p:spPr>
          <a:xfrm>
            <a:off x="1219200" y="2743200"/>
            <a:ext cx="7391400" cy="3600986"/>
          </a:xfrm>
          <a:prstGeom prst="rect">
            <a:avLst/>
          </a:prstGeom>
          <a:noFill/>
        </p:spPr>
        <p:txBody>
          <a:bodyPr wrap="square" rtlCol="0">
            <a:spAutoFit/>
          </a:bodyPr>
          <a:lstStyle/>
          <a:p>
            <a:pPr marL="285750" indent="-285750">
              <a:buFont typeface="Arial" pitchFamily="34" charset="0"/>
              <a:buChar char="•"/>
            </a:pPr>
            <a:r>
              <a:rPr lang="en-US" sz="3200" dirty="0" smtClean="0"/>
              <a:t>Who are secular voters? </a:t>
            </a:r>
          </a:p>
          <a:p>
            <a:pPr marL="285750" indent="-285750">
              <a:buFont typeface="Arial" pitchFamily="34" charset="0"/>
              <a:buChar char="•"/>
            </a:pPr>
            <a:r>
              <a:rPr lang="en-US" sz="3200" dirty="0" smtClean="0"/>
              <a:t>What are our issues?</a:t>
            </a:r>
          </a:p>
          <a:p>
            <a:pPr marL="285750" indent="-285750">
              <a:buFont typeface="Arial" pitchFamily="34" charset="0"/>
              <a:buChar char="•"/>
            </a:pPr>
            <a:r>
              <a:rPr lang="en-US" sz="3200" dirty="0" smtClean="0"/>
              <a:t>How the Secular Coalition for America is making a difference.</a:t>
            </a:r>
          </a:p>
          <a:p>
            <a:pPr marL="285750" indent="-285750">
              <a:buFont typeface="Arial" pitchFamily="34" charset="0"/>
              <a:buChar char="•"/>
            </a:pPr>
            <a:r>
              <a:rPr lang="en-US" sz="3200" dirty="0" smtClean="0"/>
              <a:t>What YOU can do to affect change! </a:t>
            </a:r>
          </a:p>
          <a:p>
            <a:pPr marL="285750" indent="-285750">
              <a:buFont typeface="Arial" pitchFamily="34" charset="0"/>
              <a:buChar char="•"/>
            </a:pPr>
            <a:endParaRPr lang="en-US" sz="3200" dirty="0" smtClean="0"/>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328907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pPr algn="ctr"/>
            <a:r>
              <a:rPr lang="en-US" dirty="0" smtClean="0"/>
              <a:t>Who We Represent:“</a:t>
            </a:r>
            <a:r>
              <a:rPr lang="en-US" dirty="0" err="1" smtClean="0"/>
              <a:t>Nones</a:t>
            </a:r>
            <a:r>
              <a:rPr lang="en-US" dirty="0" smtClean="0"/>
              <a:t>”</a:t>
            </a:r>
            <a:endParaRPr lang="en-US" dirty="0"/>
          </a:p>
        </p:txBody>
      </p:sp>
      <p:sp>
        <p:nvSpPr>
          <p:cNvPr id="3" name="Slide Number Placeholder 2"/>
          <p:cNvSpPr>
            <a:spLocks noGrp="1"/>
          </p:cNvSpPr>
          <p:nvPr>
            <p:ph type="sldNum" sz="quarter" idx="12"/>
          </p:nvPr>
        </p:nvSpPr>
        <p:spPr/>
        <p:txBody>
          <a:bodyPr/>
          <a:lstStyle/>
          <a:p>
            <a:fld id="{F11EF5CC-38FC-4845-AFD5-4454E787531B}" type="slidenum">
              <a:rPr lang="en-US" smtClean="0"/>
              <a:t>7</a:t>
            </a:fld>
            <a:endParaRPr lang="en-US"/>
          </a:p>
        </p:txBody>
      </p:sp>
      <p:graphicFrame>
        <p:nvGraphicFramePr>
          <p:cNvPr id="9" name="Content Placeholder 4"/>
          <p:cNvGraphicFramePr>
            <a:graphicFrameLocks noGrp="1"/>
          </p:cNvGraphicFramePr>
          <p:nvPr>
            <p:ph sz="quarter" idx="1"/>
            <p:extLst>
              <p:ext uri="{D42A27DB-BD31-4B8C-83A1-F6EECF244321}">
                <p14:modId xmlns:p14="http://schemas.microsoft.com/office/powerpoint/2010/main" val="3547958503"/>
              </p:ext>
            </p:extLst>
          </p:nvPr>
        </p:nvGraphicFramePr>
        <p:xfrm>
          <a:off x="1209675" y="1622505"/>
          <a:ext cx="6943725"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206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normAutofit fontScale="90000"/>
          </a:bodyPr>
          <a:lstStyle/>
          <a:p>
            <a:pPr algn="ctr"/>
            <a:r>
              <a:rPr lang="en-US" dirty="0" smtClean="0"/>
              <a:t>Who We Represent: Secular Americans</a:t>
            </a:r>
            <a:endParaRPr lang="en-US" dirty="0"/>
          </a:p>
        </p:txBody>
      </p:sp>
      <p:sp>
        <p:nvSpPr>
          <p:cNvPr id="3" name="Content Placeholder 2"/>
          <p:cNvSpPr>
            <a:spLocks noGrp="1"/>
          </p:cNvSpPr>
          <p:nvPr>
            <p:ph sz="quarter" idx="1"/>
          </p:nvPr>
        </p:nvSpPr>
        <p:spPr/>
        <p:txBody>
          <a:bodyPr>
            <a:normAutofit/>
          </a:bodyPr>
          <a:lstStyle/>
          <a:p>
            <a:r>
              <a:rPr lang="en-US" sz="2800" dirty="0" smtClean="0"/>
              <a:t>55% of Americans think political leaders should NOT rely on religious beliefs when making decisions.</a:t>
            </a:r>
          </a:p>
        </p:txBody>
      </p:sp>
      <p:sp>
        <p:nvSpPr>
          <p:cNvPr id="6" name="TextBox 5"/>
          <p:cNvSpPr txBox="1"/>
          <p:nvPr/>
        </p:nvSpPr>
        <p:spPr>
          <a:xfrm>
            <a:off x="1382750" y="6194505"/>
            <a:ext cx="6389649" cy="276999"/>
          </a:xfrm>
          <a:prstGeom prst="rect">
            <a:avLst/>
          </a:prstGeom>
          <a:noFill/>
        </p:spPr>
        <p:txBody>
          <a:bodyPr wrap="square" rtlCol="0">
            <a:spAutoFit/>
          </a:bodyPr>
          <a:lstStyle/>
          <a:p>
            <a:r>
              <a:rPr lang="en-US" sz="1200" dirty="0" smtClean="0"/>
              <a:t>Source: ABC </a:t>
            </a:r>
            <a:r>
              <a:rPr lang="en-US" sz="1200" dirty="0"/>
              <a:t>News/Washington Post poll, April 2005 and the Association of Religion Data Archives</a:t>
            </a:r>
          </a:p>
        </p:txBody>
      </p:sp>
      <p:graphicFrame>
        <p:nvGraphicFramePr>
          <p:cNvPr id="5" name="Chart 4"/>
          <p:cNvGraphicFramePr/>
          <p:nvPr>
            <p:extLst>
              <p:ext uri="{D42A27DB-BD31-4B8C-83A1-F6EECF244321}">
                <p14:modId xmlns:p14="http://schemas.microsoft.com/office/powerpoint/2010/main" val="3120594981"/>
              </p:ext>
            </p:extLst>
          </p:nvPr>
        </p:nvGraphicFramePr>
        <p:xfrm>
          <a:off x="1529574" y="2590800"/>
          <a:ext cx="6096000" cy="3327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F11EF5CC-38FC-4845-AFD5-4454E787531B}" type="slidenum">
              <a:rPr lang="en-US" smtClean="0"/>
              <a:t>8</a:t>
            </a:fld>
            <a:endParaRPr lang="en-US"/>
          </a:p>
        </p:txBody>
      </p:sp>
    </p:spTree>
    <p:extLst>
      <p:ext uri="{BB962C8B-B14F-4D97-AF65-F5344CB8AC3E}">
        <p14:creationId xmlns:p14="http://schemas.microsoft.com/office/powerpoint/2010/main" val="3185665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Keystone Subject Areas</a:t>
            </a:r>
            <a:endParaRPr lang="en-US" dirty="0"/>
          </a:p>
        </p:txBody>
      </p:sp>
      <p:sp>
        <p:nvSpPr>
          <p:cNvPr id="4" name="Slide Number Placeholder 3"/>
          <p:cNvSpPr>
            <a:spLocks noGrp="1"/>
          </p:cNvSpPr>
          <p:nvPr>
            <p:ph type="sldNum" sz="quarter" idx="12"/>
          </p:nvPr>
        </p:nvSpPr>
        <p:spPr/>
        <p:txBody>
          <a:bodyPr/>
          <a:lstStyle/>
          <a:p>
            <a:fld id="{F11EF5CC-38FC-4845-AFD5-4454E787531B}" type="slidenum">
              <a:rPr lang="en-US" smtClean="0"/>
              <a:t>9</a:t>
            </a:fld>
            <a:endParaRPr lang="en-US"/>
          </a:p>
        </p:txBody>
      </p:sp>
      <p:graphicFrame>
        <p:nvGraphicFramePr>
          <p:cNvPr id="5" name="Diagram 4"/>
          <p:cNvGraphicFramePr/>
          <p:nvPr>
            <p:extLst>
              <p:ext uri="{D42A27DB-BD31-4B8C-83A1-F6EECF244321}">
                <p14:modId xmlns:p14="http://schemas.microsoft.com/office/powerpoint/2010/main" val="981412878"/>
              </p:ext>
            </p:extLst>
          </p:nvPr>
        </p:nvGraphicFramePr>
        <p:xfrm>
          <a:off x="1066800" y="1016000"/>
          <a:ext cx="77343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3528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4167</TotalTime>
  <Words>2625</Words>
  <Application>Microsoft Office PowerPoint</Application>
  <PresentationFormat>On-screen Show (4:3)</PresentationFormat>
  <Paragraphs>315</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Equity</vt:lpstr>
      <vt:lpstr>PowerPoint Presentation</vt:lpstr>
      <vt:lpstr>PowerPoint Presentation</vt:lpstr>
      <vt:lpstr>Creationism in Public Schools</vt:lpstr>
      <vt:lpstr>PowerPoint Presentation</vt:lpstr>
      <vt:lpstr>PowerPoint Presentation</vt:lpstr>
      <vt:lpstr>#secularwarrior</vt:lpstr>
      <vt:lpstr>Who We Represent:“Nones”</vt:lpstr>
      <vt:lpstr>Who We Represent: Secular Americans</vt:lpstr>
      <vt:lpstr>Keystone Subject Areas</vt:lpstr>
      <vt:lpstr>Health &amp; Safety</vt:lpstr>
      <vt:lpstr>Education</vt:lpstr>
      <vt:lpstr>Intelligent Design</vt:lpstr>
      <vt:lpstr>Religious Privileging Tax Policy</vt:lpstr>
      <vt:lpstr>Discrimination</vt:lpstr>
      <vt:lpstr>Secular Coalition for America Member Organizations</vt:lpstr>
      <vt:lpstr>Unifying the Secular Movement – National Call</vt:lpstr>
      <vt:lpstr> Endorsing Organizations</vt:lpstr>
      <vt:lpstr>SCA Success Measures</vt:lpstr>
      <vt:lpstr>PowerPoint Presentation</vt:lpstr>
      <vt:lpstr>State Chapters</vt:lpstr>
      <vt:lpstr>Religiously Motivated State Laws</vt:lpstr>
      <vt:lpstr>PowerPoint Presentation</vt:lpstr>
      <vt:lpstr>2013 Scorecards</vt:lpstr>
      <vt:lpstr>Federal Watch</vt:lpstr>
      <vt:lpstr>Secular Policy Guide</vt:lpstr>
      <vt:lpstr>SCA Summit and Lobby Day</vt:lpstr>
      <vt:lpstr>PowerPoint Presentation</vt:lpstr>
      <vt:lpstr>Speaker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dc:creator>
  <cp:lastModifiedBy>Lauren</cp:lastModifiedBy>
  <cp:revision>239</cp:revision>
  <cp:lastPrinted>2013-03-27T19:49:11Z</cp:lastPrinted>
  <dcterms:created xsi:type="dcterms:W3CDTF">2012-04-17T19:29:22Z</dcterms:created>
  <dcterms:modified xsi:type="dcterms:W3CDTF">2013-04-03T19:02:40Z</dcterms:modified>
</cp:coreProperties>
</file>